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 id="2147483692" r:id="rId4"/>
    <p:sldMasterId id="2147483702" r:id="rId5"/>
    <p:sldMasterId id="2147483714" r:id="rId6"/>
    <p:sldMasterId id="2147483726" r:id="rId7"/>
    <p:sldMasterId id="2147483738" r:id="rId8"/>
    <p:sldMasterId id="2147483750" r:id="rId9"/>
  </p:sldMasterIdLst>
  <p:notesMasterIdLst>
    <p:notesMasterId r:id="rId131"/>
  </p:notesMasterIdLst>
  <p:sldIdLst>
    <p:sldId id="257" r:id="rId10"/>
    <p:sldId id="266" r:id="rId11"/>
    <p:sldId id="259" r:id="rId12"/>
    <p:sldId id="260" r:id="rId13"/>
    <p:sldId id="261" r:id="rId14"/>
    <p:sldId id="262" r:id="rId15"/>
    <p:sldId id="263" r:id="rId16"/>
    <p:sldId id="264" r:id="rId17"/>
    <p:sldId id="265" r:id="rId18"/>
    <p:sldId id="267" r:id="rId19"/>
    <p:sldId id="382" r:id="rId20"/>
    <p:sldId id="272" r:id="rId21"/>
    <p:sldId id="368" r:id="rId22"/>
    <p:sldId id="273" r:id="rId23"/>
    <p:sldId id="274" r:id="rId24"/>
    <p:sldId id="275" r:id="rId25"/>
    <p:sldId id="276" r:id="rId26"/>
    <p:sldId id="369" r:id="rId27"/>
    <p:sldId id="370" r:id="rId28"/>
    <p:sldId id="279" r:id="rId29"/>
    <p:sldId id="371" r:id="rId30"/>
    <p:sldId id="372" r:id="rId31"/>
    <p:sldId id="373"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81" r:id="rId91"/>
    <p:sldId id="383" r:id="rId92"/>
    <p:sldId id="384" r:id="rId93"/>
    <p:sldId id="385" r:id="rId94"/>
    <p:sldId id="386" r:id="rId95"/>
    <p:sldId id="387" r:id="rId96"/>
    <p:sldId id="388" r:id="rId97"/>
    <p:sldId id="389" r:id="rId98"/>
    <p:sldId id="390" r:id="rId99"/>
    <p:sldId id="343" r:id="rId100"/>
    <p:sldId id="374" r:id="rId101"/>
    <p:sldId id="375" r:id="rId102"/>
    <p:sldId id="376" r:id="rId103"/>
    <p:sldId id="377" r:id="rId104"/>
    <p:sldId id="378" r:id="rId105"/>
    <p:sldId id="379" r:id="rId106"/>
    <p:sldId id="380" r:id="rId107"/>
    <p:sldId id="345" r:id="rId108"/>
    <p:sldId id="346" r:id="rId109"/>
    <p:sldId id="347" r:id="rId110"/>
    <p:sldId id="348" r:id="rId111"/>
    <p:sldId id="349" r:id="rId112"/>
    <p:sldId id="350" r:id="rId113"/>
    <p:sldId id="351" r:id="rId114"/>
    <p:sldId id="352" r:id="rId115"/>
    <p:sldId id="353" r:id="rId116"/>
    <p:sldId id="354" r:id="rId117"/>
    <p:sldId id="355" r:id="rId118"/>
    <p:sldId id="356" r:id="rId119"/>
    <p:sldId id="357" r:id="rId120"/>
    <p:sldId id="358" r:id="rId121"/>
    <p:sldId id="359" r:id="rId122"/>
    <p:sldId id="360" r:id="rId123"/>
    <p:sldId id="361" r:id="rId124"/>
    <p:sldId id="362" r:id="rId125"/>
    <p:sldId id="363" r:id="rId126"/>
    <p:sldId id="364" r:id="rId127"/>
    <p:sldId id="365" r:id="rId128"/>
    <p:sldId id="366" r:id="rId129"/>
    <p:sldId id="367" r:id="rId1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Marian (VDH)" initials="H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98" d="100"/>
          <a:sy n="98" d="100"/>
        </p:scale>
        <p:origin x="1386"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slide" Target="slides/slide109.xml"/><Relationship Id="rId126" Type="http://schemas.openxmlformats.org/officeDocument/2006/relationships/slide" Target="slides/slide117.xml"/><Relationship Id="rId13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slide" Target="slides/slide115.xml"/><Relationship Id="rId129" Type="http://schemas.openxmlformats.org/officeDocument/2006/relationships/slide" Target="slides/slide120.xml"/><Relationship Id="rId137"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06T11:02:26.212" idx="4">
    <p:pos x="2412" y="205"/>
    <p:text>Paraphrased</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6-06T10:42:24.697" idx="1">
    <p:pos x="4883" y="2110"/>
    <p:text>Swith these. VDH should be listed first, then OEMS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86090-C26F-4790-8DFD-589D644F6866}" type="doc">
      <dgm:prSet loTypeId="urn:microsoft.com/office/officeart/2005/8/layout/chevron1" loCatId="process" qsTypeId="urn:microsoft.com/office/officeart/2005/8/quickstyle/simple1" qsCatId="simple" csTypeId="urn:microsoft.com/office/officeart/2005/8/colors/accent1_2" csCatId="accent1" phldr="1"/>
      <dgm:spPr/>
    </dgm:pt>
    <dgm:pt modelId="{E2A91F08-E156-449D-983D-17F337341A8D}">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effectLst>
          <a:glow rad="101600">
            <a:schemeClr val="accent2">
              <a:lumMod val="40000"/>
              <a:lumOff val="60000"/>
              <a:alpha val="60000"/>
            </a:schemeClr>
          </a:glow>
        </a:effectLst>
      </dgm:spPr>
      <dgm:t>
        <a:bodyPr/>
        <a:lstStyle/>
        <a:p>
          <a:r>
            <a:rPr lang="en-US" dirty="0"/>
            <a:t>2015</a:t>
          </a:r>
        </a:p>
      </dgm:t>
    </dgm:pt>
    <dgm:pt modelId="{7658F343-AA98-440E-93B6-56F67FD88809}" type="parTrans" cxnId="{2AB3E755-748B-4B89-A76C-9A58B06313FB}">
      <dgm:prSet/>
      <dgm:spPr/>
      <dgm:t>
        <a:bodyPr/>
        <a:lstStyle/>
        <a:p>
          <a:endParaRPr lang="en-US"/>
        </a:p>
      </dgm:t>
    </dgm:pt>
    <dgm:pt modelId="{0473FBF6-EDFD-4A44-AF8B-728B97C584D5}" type="sibTrans" cxnId="{2AB3E755-748B-4B89-A76C-9A58B06313FB}">
      <dgm:prSet/>
      <dgm:spPr/>
      <dgm:t>
        <a:bodyPr/>
        <a:lstStyle/>
        <a:p>
          <a:endParaRPr lang="en-US"/>
        </a:p>
      </dgm:t>
    </dgm:pt>
    <dgm:pt modelId="{464A75C0-1C35-4D16-B2DC-A8BA4A8C6D79}">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effectLst>
          <a:glow rad="101600">
            <a:schemeClr val="accent2">
              <a:lumMod val="40000"/>
              <a:lumOff val="60000"/>
              <a:alpha val="60000"/>
            </a:schemeClr>
          </a:glow>
        </a:effectLst>
      </dgm:spPr>
      <dgm:t>
        <a:bodyPr/>
        <a:lstStyle/>
        <a:p>
          <a:r>
            <a:rPr lang="en-US" dirty="0"/>
            <a:t>2017</a:t>
          </a:r>
        </a:p>
      </dgm:t>
    </dgm:pt>
    <dgm:pt modelId="{A62FCC96-3F87-4EF6-A801-7AAEEE8C2D0E}" type="parTrans" cxnId="{4843EF0E-95AC-4AA9-A91E-4041651B26FC}">
      <dgm:prSet/>
      <dgm:spPr/>
      <dgm:t>
        <a:bodyPr/>
        <a:lstStyle/>
        <a:p>
          <a:endParaRPr lang="en-US"/>
        </a:p>
      </dgm:t>
    </dgm:pt>
    <dgm:pt modelId="{FA6BF761-05BE-44B3-A670-CCB3CD6E5E58}" type="sibTrans" cxnId="{4843EF0E-95AC-4AA9-A91E-4041651B26FC}">
      <dgm:prSet/>
      <dgm:spPr/>
      <dgm:t>
        <a:bodyPr/>
        <a:lstStyle/>
        <a:p>
          <a:endParaRPr lang="en-US"/>
        </a:p>
      </dgm:t>
    </dgm:pt>
    <dgm:pt modelId="{BAEE1926-EACC-4BFE-A0CF-A728CEAFE695}">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effectLst>
          <a:glow rad="101600">
            <a:schemeClr val="accent2">
              <a:lumMod val="40000"/>
              <a:lumOff val="60000"/>
              <a:alpha val="60000"/>
            </a:schemeClr>
          </a:glow>
        </a:effectLst>
      </dgm:spPr>
      <dgm:t>
        <a:bodyPr/>
        <a:lstStyle/>
        <a:p>
          <a:r>
            <a:rPr lang="en-US" dirty="0"/>
            <a:t>Ahead</a:t>
          </a:r>
        </a:p>
      </dgm:t>
    </dgm:pt>
    <dgm:pt modelId="{7755288F-5579-43CC-828C-D27552E3FD84}" type="parTrans" cxnId="{E514317E-D846-4F4E-AABC-1BC0ED7C74FB}">
      <dgm:prSet/>
      <dgm:spPr/>
      <dgm:t>
        <a:bodyPr/>
        <a:lstStyle/>
        <a:p>
          <a:endParaRPr lang="en-US"/>
        </a:p>
      </dgm:t>
    </dgm:pt>
    <dgm:pt modelId="{8BAD8E6D-2909-44E7-8087-99D921C51A1B}" type="sibTrans" cxnId="{E514317E-D846-4F4E-AABC-1BC0ED7C74FB}">
      <dgm:prSet/>
      <dgm:spPr/>
      <dgm:t>
        <a:bodyPr/>
        <a:lstStyle/>
        <a:p>
          <a:endParaRPr lang="en-US"/>
        </a:p>
      </dgm:t>
    </dgm:pt>
    <dgm:pt modelId="{D025E62B-D271-4682-912A-507C9BF51967}">
      <dgm:prSet/>
      <dgm:spPr>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effectLst>
          <a:glow rad="101600">
            <a:schemeClr val="accent2">
              <a:lumMod val="40000"/>
              <a:lumOff val="60000"/>
              <a:alpha val="60000"/>
            </a:schemeClr>
          </a:glow>
        </a:effectLst>
      </dgm:spPr>
      <dgm:t>
        <a:bodyPr/>
        <a:lstStyle/>
        <a:p>
          <a:r>
            <a:rPr lang="en-US" dirty="0"/>
            <a:t>2016 </a:t>
          </a:r>
        </a:p>
      </dgm:t>
    </dgm:pt>
    <dgm:pt modelId="{E55528EA-E6CA-44A3-8250-3616804F2334}" type="parTrans" cxnId="{44548D3A-950D-4CD6-9052-B5B50D0E9D4D}">
      <dgm:prSet/>
      <dgm:spPr/>
      <dgm:t>
        <a:bodyPr/>
        <a:lstStyle/>
        <a:p>
          <a:endParaRPr lang="en-US"/>
        </a:p>
      </dgm:t>
    </dgm:pt>
    <dgm:pt modelId="{EDE7FA98-2FDD-42ED-A0E8-154D66C00BAA}" type="sibTrans" cxnId="{44548D3A-950D-4CD6-9052-B5B50D0E9D4D}">
      <dgm:prSet/>
      <dgm:spPr/>
      <dgm:t>
        <a:bodyPr/>
        <a:lstStyle/>
        <a:p>
          <a:endParaRPr lang="en-US"/>
        </a:p>
      </dgm:t>
    </dgm:pt>
    <dgm:pt modelId="{4C4E907C-BE04-445F-9294-917835090065}">
      <dgm:prSet custT="1"/>
      <dgm:spPr/>
      <dgm:t>
        <a:bodyPr/>
        <a:lstStyle/>
        <a:p>
          <a:r>
            <a:rPr lang="en-US" sz="2000" u="sng" dirty="0">
              <a:solidFill>
                <a:schemeClr val="bg1"/>
              </a:solidFill>
              <a:latin typeface="Eras Bold ITC" pitchFamily="34" charset="0"/>
            </a:rPr>
            <a:t>KKK CN#8</a:t>
          </a:r>
        </a:p>
      </dgm:t>
    </dgm:pt>
    <dgm:pt modelId="{2E2CF525-509A-4E04-B909-233EE3360493}" type="parTrans" cxnId="{CCF5068B-5BD7-4A30-ACDC-5AC85B28970E}">
      <dgm:prSet/>
      <dgm:spPr/>
      <dgm:t>
        <a:bodyPr/>
        <a:lstStyle/>
        <a:p>
          <a:endParaRPr lang="en-US"/>
        </a:p>
      </dgm:t>
    </dgm:pt>
    <dgm:pt modelId="{0AD4DC6D-BFDE-4EE5-A61B-FA4FC843F12B}" type="sibTrans" cxnId="{CCF5068B-5BD7-4A30-ACDC-5AC85B28970E}">
      <dgm:prSet/>
      <dgm:spPr/>
      <dgm:t>
        <a:bodyPr/>
        <a:lstStyle/>
        <a:p>
          <a:endParaRPr lang="en-US"/>
        </a:p>
      </dgm:t>
    </dgm:pt>
    <dgm:pt modelId="{B57580A0-74CB-4F33-977A-F76882FE8B37}">
      <dgm:prSet custT="1"/>
      <dgm:spPr/>
      <dgm:t>
        <a:bodyPr/>
        <a:lstStyle/>
        <a:p>
          <a:r>
            <a:rPr lang="en-US" sz="2000" u="sng" dirty="0">
              <a:solidFill>
                <a:schemeClr val="bg1"/>
              </a:solidFill>
              <a:latin typeface="Eras Bold ITC" pitchFamily="34" charset="0"/>
            </a:rPr>
            <a:t>KKK CN#9</a:t>
          </a:r>
        </a:p>
      </dgm:t>
    </dgm:pt>
    <dgm:pt modelId="{74D06C47-7ED5-448E-9F9E-187455A39717}" type="parTrans" cxnId="{5B9BFA5F-2359-4CC5-ABDB-3F7C2A6B04D7}">
      <dgm:prSet/>
      <dgm:spPr/>
      <dgm:t>
        <a:bodyPr/>
        <a:lstStyle/>
        <a:p>
          <a:endParaRPr lang="en-US"/>
        </a:p>
      </dgm:t>
    </dgm:pt>
    <dgm:pt modelId="{F87786DA-CFFE-483C-8C08-783DAD7248FB}" type="sibTrans" cxnId="{5B9BFA5F-2359-4CC5-ABDB-3F7C2A6B04D7}">
      <dgm:prSet/>
      <dgm:spPr/>
      <dgm:t>
        <a:bodyPr/>
        <a:lstStyle/>
        <a:p>
          <a:endParaRPr lang="en-US"/>
        </a:p>
      </dgm:t>
    </dgm:pt>
    <dgm:pt modelId="{D2732681-DA75-4F06-B93F-B65E6BB7439D}">
      <dgm:prSet custT="1"/>
      <dgm:spPr/>
      <dgm:t>
        <a:bodyPr/>
        <a:lstStyle/>
        <a:p>
          <a:r>
            <a:rPr lang="en-US" sz="2000" u="sng" dirty="0">
              <a:solidFill>
                <a:schemeClr val="bg1"/>
              </a:solidFill>
              <a:latin typeface="Eras Bold ITC" pitchFamily="34" charset="0"/>
            </a:rPr>
            <a:t>KKK CN#10</a:t>
          </a:r>
        </a:p>
      </dgm:t>
    </dgm:pt>
    <dgm:pt modelId="{2AEA4B23-D52C-48E6-ABAA-B08E0A8066B1}" type="parTrans" cxnId="{C9F453F4-4318-4CFA-88F4-90C65B33A5BB}">
      <dgm:prSet/>
      <dgm:spPr/>
      <dgm:t>
        <a:bodyPr/>
        <a:lstStyle/>
        <a:p>
          <a:endParaRPr lang="en-US"/>
        </a:p>
      </dgm:t>
    </dgm:pt>
    <dgm:pt modelId="{8F154563-57BC-476A-92BC-0275D39B78D4}" type="sibTrans" cxnId="{C9F453F4-4318-4CFA-88F4-90C65B33A5BB}">
      <dgm:prSet/>
      <dgm:spPr/>
      <dgm:t>
        <a:bodyPr/>
        <a:lstStyle/>
        <a:p>
          <a:endParaRPr lang="en-US"/>
        </a:p>
      </dgm:t>
    </dgm:pt>
    <dgm:pt modelId="{97672187-3BA9-44B9-B829-888694D5B997}">
      <dgm:prSet custT="1"/>
      <dgm:spPr/>
      <dgm:t>
        <a:bodyPr/>
        <a:lstStyle/>
        <a:p>
          <a:r>
            <a:rPr lang="en-US" sz="2000" dirty="0">
              <a:solidFill>
                <a:schemeClr val="bg1"/>
              </a:solidFill>
            </a:rPr>
            <a:t>Pediatric</a:t>
          </a:r>
        </a:p>
      </dgm:t>
    </dgm:pt>
    <dgm:pt modelId="{412F9D1D-F284-496A-8ED2-397AE16D5F42}" type="parTrans" cxnId="{F4D80FD4-6CDB-4543-A26A-9A8D5182AAAB}">
      <dgm:prSet/>
      <dgm:spPr/>
      <dgm:t>
        <a:bodyPr/>
        <a:lstStyle/>
        <a:p>
          <a:endParaRPr lang="en-US"/>
        </a:p>
      </dgm:t>
    </dgm:pt>
    <dgm:pt modelId="{C8BD9F3C-9B4F-4722-B7D7-779A4CD4BA2F}" type="sibTrans" cxnId="{F4D80FD4-6CDB-4543-A26A-9A8D5182AAAB}">
      <dgm:prSet/>
      <dgm:spPr/>
      <dgm:t>
        <a:bodyPr/>
        <a:lstStyle/>
        <a:p>
          <a:endParaRPr lang="en-US"/>
        </a:p>
      </dgm:t>
    </dgm:pt>
    <dgm:pt modelId="{87FE1B7C-CFA1-406C-A6B9-75C680C881AF}">
      <dgm:prSet custT="1"/>
      <dgm:spPr/>
      <dgm:t>
        <a:bodyPr/>
        <a:lstStyle/>
        <a:p>
          <a:r>
            <a:rPr lang="en-US" sz="2000" i="1" dirty="0">
              <a:solidFill>
                <a:srgbClr val="FFFF00"/>
              </a:solidFill>
            </a:rPr>
            <a:t>Cot/mount</a:t>
          </a:r>
        </a:p>
      </dgm:t>
    </dgm:pt>
    <dgm:pt modelId="{CEC87D8B-31EC-46AF-A1A8-6CA2A0FBD003}" type="parTrans" cxnId="{1BF6A946-300A-4E17-BFAA-4675CE958DE7}">
      <dgm:prSet/>
      <dgm:spPr/>
      <dgm:t>
        <a:bodyPr/>
        <a:lstStyle/>
        <a:p>
          <a:endParaRPr lang="en-US"/>
        </a:p>
      </dgm:t>
    </dgm:pt>
    <dgm:pt modelId="{F98BCEAE-4DF1-407E-B620-98BB6BF87A90}" type="sibTrans" cxnId="{1BF6A946-300A-4E17-BFAA-4675CE958DE7}">
      <dgm:prSet/>
      <dgm:spPr/>
      <dgm:t>
        <a:bodyPr/>
        <a:lstStyle/>
        <a:p>
          <a:endParaRPr lang="en-US"/>
        </a:p>
      </dgm:t>
    </dgm:pt>
    <dgm:pt modelId="{A8791784-626F-49D3-9364-2A0F192DB562}">
      <dgm:prSet custT="1"/>
      <dgm:spPr/>
      <dgm:t>
        <a:bodyPr/>
        <a:lstStyle/>
        <a:p>
          <a:r>
            <a:rPr lang="en-US" sz="2000" i="1" dirty="0">
              <a:solidFill>
                <a:srgbClr val="FFFF00"/>
              </a:solidFill>
            </a:rPr>
            <a:t>Seats</a:t>
          </a:r>
        </a:p>
      </dgm:t>
    </dgm:pt>
    <dgm:pt modelId="{3BC17AE4-D6A0-4873-A2CD-62EDF3AE3063}" type="parTrans" cxnId="{2F6A407E-660E-40B3-AA2F-F262DFF4057B}">
      <dgm:prSet/>
      <dgm:spPr/>
      <dgm:t>
        <a:bodyPr/>
        <a:lstStyle/>
        <a:p>
          <a:endParaRPr lang="en-US"/>
        </a:p>
      </dgm:t>
    </dgm:pt>
    <dgm:pt modelId="{D6AE007C-1F29-4534-9045-F8BB72C3CD7E}" type="sibTrans" cxnId="{2F6A407E-660E-40B3-AA2F-F262DFF4057B}">
      <dgm:prSet/>
      <dgm:spPr/>
      <dgm:t>
        <a:bodyPr/>
        <a:lstStyle/>
        <a:p>
          <a:endParaRPr lang="en-US"/>
        </a:p>
      </dgm:t>
    </dgm:pt>
    <dgm:pt modelId="{31E659F5-9FA9-491B-ACD3-F2354CA6BC8D}">
      <dgm:prSet custT="1"/>
      <dgm:spPr/>
      <dgm:t>
        <a:bodyPr/>
        <a:lstStyle/>
        <a:p>
          <a:r>
            <a:rPr lang="en-US" sz="2000" i="1" dirty="0">
              <a:solidFill>
                <a:srgbClr val="FFFF00"/>
              </a:solidFill>
            </a:rPr>
            <a:t>Eq. Rest 1</a:t>
          </a:r>
        </a:p>
      </dgm:t>
    </dgm:pt>
    <dgm:pt modelId="{464A7786-2F1D-450D-9469-4AC5F81D6AF2}" type="parTrans" cxnId="{2AC6BDC1-691A-46BF-A673-E2384950CDC9}">
      <dgm:prSet/>
      <dgm:spPr/>
      <dgm:t>
        <a:bodyPr/>
        <a:lstStyle/>
        <a:p>
          <a:endParaRPr lang="en-US"/>
        </a:p>
      </dgm:t>
    </dgm:pt>
    <dgm:pt modelId="{6A6DD3DC-D3F5-4170-9D52-77820BB0E7F5}" type="sibTrans" cxnId="{2AC6BDC1-691A-46BF-A673-E2384950CDC9}">
      <dgm:prSet/>
      <dgm:spPr/>
      <dgm:t>
        <a:bodyPr/>
        <a:lstStyle/>
        <a:p>
          <a:endParaRPr lang="en-US"/>
        </a:p>
      </dgm:t>
    </dgm:pt>
    <dgm:pt modelId="{ADECC794-ED40-41C3-8329-0F8EE594C8CA}">
      <dgm:prSet custT="1"/>
      <dgm:spPr/>
      <dgm:t>
        <a:bodyPr/>
        <a:lstStyle/>
        <a:p>
          <a:r>
            <a:rPr lang="en-US" sz="2000" i="1" dirty="0">
              <a:solidFill>
                <a:srgbClr val="FFFF00"/>
              </a:solidFill>
            </a:rPr>
            <a:t>Cabinets</a:t>
          </a:r>
        </a:p>
      </dgm:t>
    </dgm:pt>
    <dgm:pt modelId="{FEE359F8-F346-45C1-B381-E4DF939562D5}" type="parTrans" cxnId="{566F8224-F639-4339-82BD-9CE88175E540}">
      <dgm:prSet/>
      <dgm:spPr/>
      <dgm:t>
        <a:bodyPr/>
        <a:lstStyle/>
        <a:p>
          <a:endParaRPr lang="en-US"/>
        </a:p>
      </dgm:t>
    </dgm:pt>
    <dgm:pt modelId="{592D1C0C-0151-475B-A504-FAC70DAC5F8D}" type="sibTrans" cxnId="{566F8224-F639-4339-82BD-9CE88175E540}">
      <dgm:prSet/>
      <dgm:spPr/>
      <dgm:t>
        <a:bodyPr/>
        <a:lstStyle/>
        <a:p>
          <a:endParaRPr lang="en-US"/>
        </a:p>
      </dgm:t>
    </dgm:pt>
    <dgm:pt modelId="{5841E505-61A7-4DC8-827C-333F67DE9109}">
      <dgm:prSet custT="1"/>
      <dgm:spPr/>
      <dgm:t>
        <a:bodyPr/>
        <a:lstStyle/>
        <a:p>
          <a:r>
            <a:rPr lang="en-US" sz="2000" i="1" dirty="0">
              <a:solidFill>
                <a:srgbClr val="FFFF00"/>
              </a:solidFill>
            </a:rPr>
            <a:t>Body</a:t>
          </a:r>
        </a:p>
      </dgm:t>
    </dgm:pt>
    <dgm:pt modelId="{5ED60E91-C973-41B7-8418-A1D1F0ADF4F1}" type="parTrans" cxnId="{BCAE9246-F472-439F-8C25-8DCAF29A3A8B}">
      <dgm:prSet/>
      <dgm:spPr/>
      <dgm:t>
        <a:bodyPr/>
        <a:lstStyle/>
        <a:p>
          <a:endParaRPr lang="en-US"/>
        </a:p>
      </dgm:t>
    </dgm:pt>
    <dgm:pt modelId="{9A43BAFD-A8E1-4840-B3E2-9D1F0A5D0BA8}" type="sibTrans" cxnId="{BCAE9246-F472-439F-8C25-8DCAF29A3A8B}">
      <dgm:prSet/>
      <dgm:spPr/>
      <dgm:t>
        <a:bodyPr/>
        <a:lstStyle/>
        <a:p>
          <a:endParaRPr lang="en-US"/>
        </a:p>
      </dgm:t>
    </dgm:pt>
    <dgm:pt modelId="{4B03AC33-F339-43FB-9FB2-036E07215C68}">
      <dgm:prSet custT="1"/>
      <dgm:spPr/>
      <dgm:t>
        <a:bodyPr/>
        <a:lstStyle/>
        <a:p>
          <a:r>
            <a:rPr lang="en-US" sz="2000" i="1" dirty="0">
              <a:solidFill>
                <a:srgbClr val="FFFF00"/>
              </a:solidFill>
            </a:rPr>
            <a:t>Floor</a:t>
          </a:r>
        </a:p>
      </dgm:t>
    </dgm:pt>
    <dgm:pt modelId="{34D5B3C8-2DB1-4FDC-871F-5A6CC89071F8}" type="parTrans" cxnId="{228905B4-33B9-4246-872F-98729FBA18EE}">
      <dgm:prSet/>
      <dgm:spPr/>
      <dgm:t>
        <a:bodyPr/>
        <a:lstStyle/>
        <a:p>
          <a:endParaRPr lang="en-US"/>
        </a:p>
      </dgm:t>
    </dgm:pt>
    <dgm:pt modelId="{16F0774A-5D2E-488B-A202-D5A1CDC1BAF1}" type="sibTrans" cxnId="{228905B4-33B9-4246-872F-98729FBA18EE}">
      <dgm:prSet/>
      <dgm:spPr/>
      <dgm:t>
        <a:bodyPr/>
        <a:lstStyle/>
        <a:p>
          <a:endParaRPr lang="en-US"/>
        </a:p>
      </dgm:t>
    </dgm:pt>
    <dgm:pt modelId="{DC117886-670E-4CC1-BFC6-5BB4EEFB920C}">
      <dgm:prSet custT="1"/>
      <dgm:spPr/>
      <dgm:t>
        <a:bodyPr/>
        <a:lstStyle/>
        <a:p>
          <a:r>
            <a:rPr lang="en-US" sz="2000" i="1" dirty="0">
              <a:solidFill>
                <a:srgbClr val="FFFF00"/>
              </a:solidFill>
            </a:rPr>
            <a:t>Excursion</a:t>
          </a:r>
        </a:p>
      </dgm:t>
    </dgm:pt>
    <dgm:pt modelId="{D607BA83-CEEA-49BB-A7B1-9668294B2017}" type="parTrans" cxnId="{E1136E49-FF32-41B5-A2AE-75E9ED444E89}">
      <dgm:prSet/>
      <dgm:spPr/>
      <dgm:t>
        <a:bodyPr/>
        <a:lstStyle/>
        <a:p>
          <a:endParaRPr lang="en-US"/>
        </a:p>
      </dgm:t>
    </dgm:pt>
    <dgm:pt modelId="{C944FCDE-CE06-4A73-965A-03BFD9DC927A}" type="sibTrans" cxnId="{E1136E49-FF32-41B5-A2AE-75E9ED444E89}">
      <dgm:prSet/>
      <dgm:spPr/>
      <dgm:t>
        <a:bodyPr/>
        <a:lstStyle/>
        <a:p>
          <a:endParaRPr lang="en-US"/>
        </a:p>
      </dgm:t>
    </dgm:pt>
    <dgm:pt modelId="{16940DAE-8B0C-490C-8076-5BB2AAFC58C4}">
      <dgm:prSet custT="1"/>
      <dgm:spPr/>
      <dgm:t>
        <a:bodyPr/>
        <a:lstStyle/>
        <a:p>
          <a:r>
            <a:rPr lang="en-US" sz="2000" i="1" dirty="0">
              <a:solidFill>
                <a:srgbClr val="FFFF00"/>
              </a:solidFill>
            </a:rPr>
            <a:t>Eq. Rest 2</a:t>
          </a:r>
        </a:p>
      </dgm:t>
    </dgm:pt>
    <dgm:pt modelId="{30E7C49A-41AF-4184-BED3-11110D9FB0EC}" type="parTrans" cxnId="{C7D48357-42ED-44C8-9360-033A73730083}">
      <dgm:prSet/>
      <dgm:spPr/>
      <dgm:t>
        <a:bodyPr/>
        <a:lstStyle/>
        <a:p>
          <a:endParaRPr lang="en-US"/>
        </a:p>
      </dgm:t>
    </dgm:pt>
    <dgm:pt modelId="{DB9E9D7A-0784-4CB9-BC97-96E863855454}" type="sibTrans" cxnId="{C7D48357-42ED-44C8-9360-033A73730083}">
      <dgm:prSet/>
      <dgm:spPr/>
      <dgm:t>
        <a:bodyPr/>
        <a:lstStyle/>
        <a:p>
          <a:endParaRPr lang="en-US"/>
        </a:p>
      </dgm:t>
    </dgm:pt>
    <dgm:pt modelId="{C4522B5F-1C5D-4C12-9E36-518AD823B91D}">
      <dgm:prSet custT="1"/>
      <dgm:spPr/>
      <dgm:t>
        <a:bodyPr/>
        <a:lstStyle/>
        <a:p>
          <a:r>
            <a:rPr lang="en-US" sz="2000" dirty="0">
              <a:solidFill>
                <a:schemeClr val="bg1"/>
              </a:solidFill>
            </a:rPr>
            <a:t>Remounts</a:t>
          </a:r>
        </a:p>
      </dgm:t>
    </dgm:pt>
    <dgm:pt modelId="{15E621BD-A64F-4532-B127-72B1CEF473DA}" type="sibTrans" cxnId="{0CBE94EA-9150-4C2E-A7F4-89A60158FB40}">
      <dgm:prSet/>
      <dgm:spPr/>
      <dgm:t>
        <a:bodyPr/>
        <a:lstStyle/>
        <a:p>
          <a:endParaRPr lang="en-US"/>
        </a:p>
      </dgm:t>
    </dgm:pt>
    <dgm:pt modelId="{BA75ABE3-33D6-4507-BE2C-33374FAEEE94}" type="parTrans" cxnId="{0CBE94EA-9150-4C2E-A7F4-89A60158FB40}">
      <dgm:prSet/>
      <dgm:spPr/>
      <dgm:t>
        <a:bodyPr/>
        <a:lstStyle/>
        <a:p>
          <a:endParaRPr lang="en-US"/>
        </a:p>
      </dgm:t>
    </dgm:pt>
    <dgm:pt modelId="{E2E40FE7-0587-4ECA-9663-D6797A7F56B6}">
      <dgm:prSet custT="1"/>
      <dgm:spPr/>
      <dgm:t>
        <a:bodyPr/>
        <a:lstStyle/>
        <a:p>
          <a:r>
            <a:rPr lang="en-US" sz="2000" dirty="0">
              <a:solidFill>
                <a:schemeClr val="bg1"/>
              </a:solidFill>
            </a:rPr>
            <a:t>Remounts</a:t>
          </a:r>
        </a:p>
      </dgm:t>
    </dgm:pt>
    <dgm:pt modelId="{46F4B28C-9E0D-4513-A335-F51DAA70930D}" type="parTrans" cxnId="{9ADC2239-B468-41C4-82E8-68E65F011588}">
      <dgm:prSet/>
      <dgm:spPr/>
      <dgm:t>
        <a:bodyPr/>
        <a:lstStyle/>
        <a:p>
          <a:endParaRPr lang="en-US"/>
        </a:p>
      </dgm:t>
    </dgm:pt>
    <dgm:pt modelId="{156F900F-835E-4315-B85D-B29E6AA573C7}" type="sibTrans" cxnId="{9ADC2239-B468-41C4-82E8-68E65F011588}">
      <dgm:prSet/>
      <dgm:spPr/>
      <dgm:t>
        <a:bodyPr/>
        <a:lstStyle/>
        <a:p>
          <a:endParaRPr lang="en-US"/>
        </a:p>
      </dgm:t>
    </dgm:pt>
    <dgm:pt modelId="{7423D513-672B-468F-AB0D-9E7E513788B2}" type="pres">
      <dgm:prSet presAssocID="{24586090-C26F-4790-8DFD-589D644F6866}" presName="Name0" presStyleCnt="0">
        <dgm:presLayoutVars>
          <dgm:dir/>
          <dgm:animLvl val="lvl"/>
          <dgm:resizeHandles val="exact"/>
        </dgm:presLayoutVars>
      </dgm:prSet>
      <dgm:spPr/>
    </dgm:pt>
    <dgm:pt modelId="{62C58EF6-421B-46D1-89F1-2E4C526654A1}" type="pres">
      <dgm:prSet presAssocID="{E2A91F08-E156-449D-983D-17F337341A8D}" presName="composite" presStyleCnt="0"/>
      <dgm:spPr/>
    </dgm:pt>
    <dgm:pt modelId="{D789293B-A651-4B3E-B0B1-51DB6284B8BC}" type="pres">
      <dgm:prSet presAssocID="{E2A91F08-E156-449D-983D-17F337341A8D}" presName="parTx" presStyleLbl="node1" presStyleIdx="0" presStyleCnt="4">
        <dgm:presLayoutVars>
          <dgm:chMax val="0"/>
          <dgm:chPref val="0"/>
          <dgm:bulletEnabled val="1"/>
        </dgm:presLayoutVars>
      </dgm:prSet>
      <dgm:spPr/>
    </dgm:pt>
    <dgm:pt modelId="{B11C18C7-A019-40E1-94E6-04DD1406D21F}" type="pres">
      <dgm:prSet presAssocID="{E2A91F08-E156-449D-983D-17F337341A8D}" presName="desTx" presStyleLbl="revTx" presStyleIdx="0" presStyleCnt="4">
        <dgm:presLayoutVars>
          <dgm:bulletEnabled val="1"/>
        </dgm:presLayoutVars>
      </dgm:prSet>
      <dgm:spPr/>
    </dgm:pt>
    <dgm:pt modelId="{B197FF05-CAFE-482D-B3A5-EB7079077586}" type="pres">
      <dgm:prSet presAssocID="{0473FBF6-EDFD-4A44-AF8B-728B97C584D5}" presName="space" presStyleCnt="0"/>
      <dgm:spPr/>
    </dgm:pt>
    <dgm:pt modelId="{E61AC15B-B792-4B03-B121-2882BD0BF553}" type="pres">
      <dgm:prSet presAssocID="{D025E62B-D271-4682-912A-507C9BF51967}" presName="composite" presStyleCnt="0"/>
      <dgm:spPr/>
    </dgm:pt>
    <dgm:pt modelId="{14C585BA-4643-44FA-95D4-2CD4836CFA4A}" type="pres">
      <dgm:prSet presAssocID="{D025E62B-D271-4682-912A-507C9BF51967}" presName="parTx" presStyleLbl="node1" presStyleIdx="1" presStyleCnt="4">
        <dgm:presLayoutVars>
          <dgm:chMax val="0"/>
          <dgm:chPref val="0"/>
          <dgm:bulletEnabled val="1"/>
        </dgm:presLayoutVars>
      </dgm:prSet>
      <dgm:spPr/>
    </dgm:pt>
    <dgm:pt modelId="{2BD4030E-2F2D-4960-B463-2D1284C8C4B5}" type="pres">
      <dgm:prSet presAssocID="{D025E62B-D271-4682-912A-507C9BF51967}" presName="desTx" presStyleLbl="revTx" presStyleIdx="1" presStyleCnt="4">
        <dgm:presLayoutVars>
          <dgm:bulletEnabled val="1"/>
        </dgm:presLayoutVars>
      </dgm:prSet>
      <dgm:spPr/>
    </dgm:pt>
    <dgm:pt modelId="{515CBA99-622D-48E1-8365-23F9DCADFB64}" type="pres">
      <dgm:prSet presAssocID="{EDE7FA98-2FDD-42ED-A0E8-154D66C00BAA}" presName="space" presStyleCnt="0"/>
      <dgm:spPr/>
    </dgm:pt>
    <dgm:pt modelId="{8F9B059B-3678-4AAC-981C-7F85AE4803F7}" type="pres">
      <dgm:prSet presAssocID="{464A75C0-1C35-4D16-B2DC-A8BA4A8C6D79}" presName="composite" presStyleCnt="0"/>
      <dgm:spPr/>
    </dgm:pt>
    <dgm:pt modelId="{28E12E8C-3784-44DE-A0FD-7F93E4835F69}" type="pres">
      <dgm:prSet presAssocID="{464A75C0-1C35-4D16-B2DC-A8BA4A8C6D79}" presName="parTx" presStyleLbl="node1" presStyleIdx="2" presStyleCnt="4">
        <dgm:presLayoutVars>
          <dgm:chMax val="0"/>
          <dgm:chPref val="0"/>
          <dgm:bulletEnabled val="1"/>
        </dgm:presLayoutVars>
      </dgm:prSet>
      <dgm:spPr/>
    </dgm:pt>
    <dgm:pt modelId="{C4A8E6A4-9FE2-4846-AD8A-FB164DC39355}" type="pres">
      <dgm:prSet presAssocID="{464A75C0-1C35-4D16-B2DC-A8BA4A8C6D79}" presName="desTx" presStyleLbl="revTx" presStyleIdx="2" presStyleCnt="4">
        <dgm:presLayoutVars>
          <dgm:bulletEnabled val="1"/>
        </dgm:presLayoutVars>
      </dgm:prSet>
      <dgm:spPr/>
    </dgm:pt>
    <dgm:pt modelId="{E3EABF26-E12D-40E7-88A1-EC1646C792F1}" type="pres">
      <dgm:prSet presAssocID="{FA6BF761-05BE-44B3-A670-CCB3CD6E5E58}" presName="space" presStyleCnt="0"/>
      <dgm:spPr/>
    </dgm:pt>
    <dgm:pt modelId="{5FC13563-5118-4AC7-8522-A6C53BB5ABF2}" type="pres">
      <dgm:prSet presAssocID="{BAEE1926-EACC-4BFE-A0CF-A728CEAFE695}" presName="composite" presStyleCnt="0"/>
      <dgm:spPr/>
    </dgm:pt>
    <dgm:pt modelId="{C915E606-78C8-4F7C-868E-96CE2A7C6A03}" type="pres">
      <dgm:prSet presAssocID="{BAEE1926-EACC-4BFE-A0CF-A728CEAFE695}" presName="parTx" presStyleLbl="node1" presStyleIdx="3" presStyleCnt="4">
        <dgm:presLayoutVars>
          <dgm:chMax val="0"/>
          <dgm:chPref val="0"/>
          <dgm:bulletEnabled val="1"/>
        </dgm:presLayoutVars>
      </dgm:prSet>
      <dgm:spPr/>
    </dgm:pt>
    <dgm:pt modelId="{81E61A45-288C-4328-96D3-A8B891A7EA6E}" type="pres">
      <dgm:prSet presAssocID="{BAEE1926-EACC-4BFE-A0CF-A728CEAFE695}" presName="desTx" presStyleLbl="revTx" presStyleIdx="3" presStyleCnt="4">
        <dgm:presLayoutVars>
          <dgm:bulletEnabled val="1"/>
        </dgm:presLayoutVars>
      </dgm:prSet>
      <dgm:spPr/>
    </dgm:pt>
  </dgm:ptLst>
  <dgm:cxnLst>
    <dgm:cxn modelId="{C52BF205-4FF8-41F9-8BA2-56194069AFCE}" type="presOf" srcId="{5841E505-61A7-4DC8-827C-333F67DE9109}" destId="{C4A8E6A4-9FE2-4846-AD8A-FB164DC39355}" srcOrd="0" destOrd="2" presId="urn:microsoft.com/office/officeart/2005/8/layout/chevron1"/>
    <dgm:cxn modelId="{E04CE108-262E-4FC6-927C-CED7228D00A5}" type="presOf" srcId="{24586090-C26F-4790-8DFD-589D644F6866}" destId="{7423D513-672B-468F-AB0D-9E7E513788B2}" srcOrd="0" destOrd="0" presId="urn:microsoft.com/office/officeart/2005/8/layout/chevron1"/>
    <dgm:cxn modelId="{8E132E0E-65DF-4767-94C8-925F4D4FA631}" type="presOf" srcId="{BAEE1926-EACC-4BFE-A0CF-A728CEAFE695}" destId="{C915E606-78C8-4F7C-868E-96CE2A7C6A03}" srcOrd="0" destOrd="0" presId="urn:microsoft.com/office/officeart/2005/8/layout/chevron1"/>
    <dgm:cxn modelId="{4843EF0E-95AC-4AA9-A91E-4041651B26FC}" srcId="{24586090-C26F-4790-8DFD-589D644F6866}" destId="{464A75C0-1C35-4D16-B2DC-A8BA4A8C6D79}" srcOrd="2" destOrd="0" parTransId="{A62FCC96-3F87-4EF6-A801-7AAEEE8C2D0E}" sibTransId="{FA6BF761-05BE-44B3-A670-CCB3CD6E5E58}"/>
    <dgm:cxn modelId="{B24DF719-18BE-46CD-AFB7-41A30E3874AD}" type="presOf" srcId="{16940DAE-8B0C-490C-8076-5BB2AAFC58C4}" destId="{C4A8E6A4-9FE2-4846-AD8A-FB164DC39355}" srcOrd="0" destOrd="5" presId="urn:microsoft.com/office/officeart/2005/8/layout/chevron1"/>
    <dgm:cxn modelId="{566F8224-F639-4339-82BD-9CE88175E540}" srcId="{D2732681-DA75-4F06-B93F-B65E6BB7439D}" destId="{ADECC794-ED40-41C3-8329-0F8EE594C8CA}" srcOrd="0" destOrd="0" parTransId="{FEE359F8-F346-45C1-B381-E4DF939562D5}" sibTransId="{592D1C0C-0151-475B-A504-FAC70DAC5F8D}"/>
    <dgm:cxn modelId="{F2E5B62D-A0F2-4E4F-9DB8-F14A1AA07F82}" type="presOf" srcId="{31E659F5-9FA9-491B-ACD3-F2354CA6BC8D}" destId="{2BD4030E-2F2D-4960-B463-2D1284C8C4B5}" srcOrd="0" destOrd="1" presId="urn:microsoft.com/office/officeart/2005/8/layout/chevron1"/>
    <dgm:cxn modelId="{9ADC2239-B468-41C4-82E8-68E65F011588}" srcId="{BAEE1926-EACC-4BFE-A0CF-A728CEAFE695}" destId="{E2E40FE7-0587-4ECA-9663-D6797A7F56B6}" srcOrd="1" destOrd="0" parTransId="{46F4B28C-9E0D-4513-A335-F51DAA70930D}" sibTransId="{156F900F-835E-4315-B85D-B29E6AA573C7}"/>
    <dgm:cxn modelId="{44548D3A-950D-4CD6-9052-B5B50D0E9D4D}" srcId="{24586090-C26F-4790-8DFD-589D644F6866}" destId="{D025E62B-D271-4682-912A-507C9BF51967}" srcOrd="1" destOrd="0" parTransId="{E55528EA-E6CA-44A3-8250-3616804F2334}" sibTransId="{EDE7FA98-2FDD-42ED-A0E8-154D66C00BAA}"/>
    <dgm:cxn modelId="{5B9BFA5F-2359-4CC5-ABDB-3F7C2A6B04D7}" srcId="{D025E62B-D271-4682-912A-507C9BF51967}" destId="{B57580A0-74CB-4F33-977A-F76882FE8B37}" srcOrd="0" destOrd="0" parTransId="{74D06C47-7ED5-448E-9F9E-187455A39717}" sibTransId="{F87786DA-CFFE-483C-8C08-783DAD7248FB}"/>
    <dgm:cxn modelId="{BCAE9246-F472-439F-8C25-8DCAF29A3A8B}" srcId="{D2732681-DA75-4F06-B93F-B65E6BB7439D}" destId="{5841E505-61A7-4DC8-827C-333F67DE9109}" srcOrd="1" destOrd="0" parTransId="{5ED60E91-C973-41B7-8418-A1D1F0ADF4F1}" sibTransId="{9A43BAFD-A8E1-4840-B3E2-9D1F0A5D0BA8}"/>
    <dgm:cxn modelId="{1BF6A946-300A-4E17-BFAA-4675CE958DE7}" srcId="{4C4E907C-BE04-445F-9294-917835090065}" destId="{87FE1B7C-CFA1-406C-A6B9-75C680C881AF}" srcOrd="0" destOrd="0" parTransId="{CEC87D8B-31EC-46AF-A1A8-6CA2A0FBD003}" sibTransId="{F98BCEAE-4DF1-407E-B620-98BB6BF87A90}"/>
    <dgm:cxn modelId="{E1136E49-FF32-41B5-A2AE-75E9ED444E89}" srcId="{D2732681-DA75-4F06-B93F-B65E6BB7439D}" destId="{DC117886-670E-4CC1-BFC6-5BB4EEFB920C}" srcOrd="3" destOrd="0" parTransId="{D607BA83-CEEA-49BB-A7B1-9668294B2017}" sibTransId="{C944FCDE-CE06-4A73-965A-03BFD9DC927A}"/>
    <dgm:cxn modelId="{8F2BDB72-923A-4461-A30A-88426038D1B2}" type="presOf" srcId="{E2A91F08-E156-449D-983D-17F337341A8D}" destId="{D789293B-A651-4B3E-B0B1-51DB6284B8BC}" srcOrd="0" destOrd="0" presId="urn:microsoft.com/office/officeart/2005/8/layout/chevron1"/>
    <dgm:cxn modelId="{6AF87854-FD96-4590-A26A-6CA79E70DB39}" type="presOf" srcId="{A8791784-626F-49D3-9364-2A0F192DB562}" destId="{B11C18C7-A019-40E1-94E6-04DD1406D21F}" srcOrd="0" destOrd="2" presId="urn:microsoft.com/office/officeart/2005/8/layout/chevron1"/>
    <dgm:cxn modelId="{2AB3E755-748B-4B89-A76C-9A58B06313FB}" srcId="{24586090-C26F-4790-8DFD-589D644F6866}" destId="{E2A91F08-E156-449D-983D-17F337341A8D}" srcOrd="0" destOrd="0" parTransId="{7658F343-AA98-440E-93B6-56F67FD88809}" sibTransId="{0473FBF6-EDFD-4A44-AF8B-728B97C584D5}"/>
    <dgm:cxn modelId="{DDB03B76-A510-4CAF-8D7C-481A770E26E6}" type="presOf" srcId="{D2732681-DA75-4F06-B93F-B65E6BB7439D}" destId="{C4A8E6A4-9FE2-4846-AD8A-FB164DC39355}" srcOrd="0" destOrd="0" presId="urn:microsoft.com/office/officeart/2005/8/layout/chevron1"/>
    <dgm:cxn modelId="{C7D48357-42ED-44C8-9360-033A73730083}" srcId="{D2732681-DA75-4F06-B93F-B65E6BB7439D}" destId="{16940DAE-8B0C-490C-8076-5BB2AAFC58C4}" srcOrd="4" destOrd="0" parTransId="{30E7C49A-41AF-4184-BED3-11110D9FB0EC}" sibTransId="{DB9E9D7A-0784-4CB9-BC97-96E863855454}"/>
    <dgm:cxn modelId="{11EF237D-A795-403D-A685-AC456A2427A3}" type="presOf" srcId="{464A75C0-1C35-4D16-B2DC-A8BA4A8C6D79}" destId="{28E12E8C-3784-44DE-A0FD-7F93E4835F69}" srcOrd="0" destOrd="0" presId="urn:microsoft.com/office/officeart/2005/8/layout/chevron1"/>
    <dgm:cxn modelId="{E514317E-D846-4F4E-AABC-1BC0ED7C74FB}" srcId="{24586090-C26F-4790-8DFD-589D644F6866}" destId="{BAEE1926-EACC-4BFE-A0CF-A728CEAFE695}" srcOrd="3" destOrd="0" parTransId="{7755288F-5579-43CC-828C-D27552E3FD84}" sibTransId="{8BAD8E6D-2909-44E7-8087-99D921C51A1B}"/>
    <dgm:cxn modelId="{2F6A407E-660E-40B3-AA2F-F262DFF4057B}" srcId="{4C4E907C-BE04-445F-9294-917835090065}" destId="{A8791784-626F-49D3-9364-2A0F192DB562}" srcOrd="1" destOrd="0" parTransId="{3BC17AE4-D6A0-4873-A2CD-62EDF3AE3063}" sibTransId="{D6AE007C-1F29-4534-9045-F8BB72C3CD7E}"/>
    <dgm:cxn modelId="{CCF5068B-5BD7-4A30-ACDC-5AC85B28970E}" srcId="{E2A91F08-E156-449D-983D-17F337341A8D}" destId="{4C4E907C-BE04-445F-9294-917835090065}" srcOrd="0" destOrd="0" parTransId="{2E2CF525-509A-4E04-B909-233EE3360493}" sibTransId="{0AD4DC6D-BFDE-4EE5-A61B-FA4FC843F12B}"/>
    <dgm:cxn modelId="{FCC3859B-540C-450C-A0EC-ECD862714BB5}" type="presOf" srcId="{ADECC794-ED40-41C3-8329-0F8EE594C8CA}" destId="{C4A8E6A4-9FE2-4846-AD8A-FB164DC39355}" srcOrd="0" destOrd="1" presId="urn:microsoft.com/office/officeart/2005/8/layout/chevron1"/>
    <dgm:cxn modelId="{674C509F-0E77-4D1F-9F60-FC84991AAF0E}" type="presOf" srcId="{DC117886-670E-4CC1-BFC6-5BB4EEFB920C}" destId="{C4A8E6A4-9FE2-4846-AD8A-FB164DC39355}" srcOrd="0" destOrd="4" presId="urn:microsoft.com/office/officeart/2005/8/layout/chevron1"/>
    <dgm:cxn modelId="{860894B2-76E0-492B-8DA1-96ED6F6DFA9F}" type="presOf" srcId="{E2E40FE7-0587-4ECA-9663-D6797A7F56B6}" destId="{81E61A45-288C-4328-96D3-A8B891A7EA6E}" srcOrd="0" destOrd="1" presId="urn:microsoft.com/office/officeart/2005/8/layout/chevron1"/>
    <dgm:cxn modelId="{228905B4-33B9-4246-872F-98729FBA18EE}" srcId="{D2732681-DA75-4F06-B93F-B65E6BB7439D}" destId="{4B03AC33-F339-43FB-9FB2-036E07215C68}" srcOrd="2" destOrd="0" parTransId="{34D5B3C8-2DB1-4FDC-871F-5A6CC89071F8}" sibTransId="{16F0774A-5D2E-488B-A202-D5A1CDC1BAF1}"/>
    <dgm:cxn modelId="{6DE686C0-31A9-48D5-B935-D147A5062C8C}" type="presOf" srcId="{87FE1B7C-CFA1-406C-A6B9-75C680C881AF}" destId="{B11C18C7-A019-40E1-94E6-04DD1406D21F}" srcOrd="0" destOrd="1" presId="urn:microsoft.com/office/officeart/2005/8/layout/chevron1"/>
    <dgm:cxn modelId="{2AC6BDC1-691A-46BF-A673-E2384950CDC9}" srcId="{B57580A0-74CB-4F33-977A-F76882FE8B37}" destId="{31E659F5-9FA9-491B-ACD3-F2354CA6BC8D}" srcOrd="0" destOrd="0" parTransId="{464A7786-2F1D-450D-9469-4AC5F81D6AF2}" sibTransId="{6A6DD3DC-D3F5-4170-9D52-77820BB0E7F5}"/>
    <dgm:cxn modelId="{4D0EE8C5-FB16-4DF5-B9B3-3CCECD447D08}" type="presOf" srcId="{4B03AC33-F339-43FB-9FB2-036E07215C68}" destId="{C4A8E6A4-9FE2-4846-AD8A-FB164DC39355}" srcOrd="0" destOrd="3" presId="urn:microsoft.com/office/officeart/2005/8/layout/chevron1"/>
    <dgm:cxn modelId="{4FED73C9-DD0F-4125-A6A9-532B8D0F152A}" type="presOf" srcId="{D025E62B-D271-4682-912A-507C9BF51967}" destId="{14C585BA-4643-44FA-95D4-2CD4836CFA4A}" srcOrd="0" destOrd="0" presId="urn:microsoft.com/office/officeart/2005/8/layout/chevron1"/>
    <dgm:cxn modelId="{884366CA-7EF5-48BA-843F-526D7DE8B6D4}" type="presOf" srcId="{C4522B5F-1C5D-4C12-9E36-518AD823B91D}" destId="{C4A8E6A4-9FE2-4846-AD8A-FB164DC39355}" srcOrd="0" destOrd="6" presId="urn:microsoft.com/office/officeart/2005/8/layout/chevron1"/>
    <dgm:cxn modelId="{AB15A5D2-0F35-409F-972B-7FCBD9A4F0A9}" type="presOf" srcId="{4C4E907C-BE04-445F-9294-917835090065}" destId="{B11C18C7-A019-40E1-94E6-04DD1406D21F}" srcOrd="0" destOrd="0" presId="urn:microsoft.com/office/officeart/2005/8/layout/chevron1"/>
    <dgm:cxn modelId="{F4D80FD4-6CDB-4543-A26A-9A8D5182AAAB}" srcId="{BAEE1926-EACC-4BFE-A0CF-A728CEAFE695}" destId="{97672187-3BA9-44B9-B829-888694D5B997}" srcOrd="0" destOrd="0" parTransId="{412F9D1D-F284-496A-8ED2-397AE16D5F42}" sibTransId="{C8BD9F3C-9B4F-4722-B7D7-779A4CD4BA2F}"/>
    <dgm:cxn modelId="{BBF1F6D4-E6F3-4B15-A70A-2DD80CAFCC5F}" type="presOf" srcId="{97672187-3BA9-44B9-B829-888694D5B997}" destId="{81E61A45-288C-4328-96D3-A8B891A7EA6E}" srcOrd="0" destOrd="0" presId="urn:microsoft.com/office/officeart/2005/8/layout/chevron1"/>
    <dgm:cxn modelId="{1B87E2D8-2D83-4777-A9D6-410B848749CE}" type="presOf" srcId="{B57580A0-74CB-4F33-977A-F76882FE8B37}" destId="{2BD4030E-2F2D-4960-B463-2D1284C8C4B5}" srcOrd="0" destOrd="0" presId="urn:microsoft.com/office/officeart/2005/8/layout/chevron1"/>
    <dgm:cxn modelId="{0CBE94EA-9150-4C2E-A7F4-89A60158FB40}" srcId="{464A75C0-1C35-4D16-B2DC-A8BA4A8C6D79}" destId="{C4522B5F-1C5D-4C12-9E36-518AD823B91D}" srcOrd="1" destOrd="0" parTransId="{BA75ABE3-33D6-4507-BE2C-33374FAEEE94}" sibTransId="{15E621BD-A64F-4532-B127-72B1CEF473DA}"/>
    <dgm:cxn modelId="{C9F453F4-4318-4CFA-88F4-90C65B33A5BB}" srcId="{464A75C0-1C35-4D16-B2DC-A8BA4A8C6D79}" destId="{D2732681-DA75-4F06-B93F-B65E6BB7439D}" srcOrd="0" destOrd="0" parTransId="{2AEA4B23-D52C-48E6-ABAA-B08E0A8066B1}" sibTransId="{8F154563-57BC-476A-92BC-0275D39B78D4}"/>
    <dgm:cxn modelId="{EFB129F2-DF1D-4B87-AFA3-4A07516DE763}" type="presParOf" srcId="{7423D513-672B-468F-AB0D-9E7E513788B2}" destId="{62C58EF6-421B-46D1-89F1-2E4C526654A1}" srcOrd="0" destOrd="0" presId="urn:microsoft.com/office/officeart/2005/8/layout/chevron1"/>
    <dgm:cxn modelId="{C6F7E5C1-DAA5-49F4-BDF6-7943AA806241}" type="presParOf" srcId="{62C58EF6-421B-46D1-89F1-2E4C526654A1}" destId="{D789293B-A651-4B3E-B0B1-51DB6284B8BC}" srcOrd="0" destOrd="0" presId="urn:microsoft.com/office/officeart/2005/8/layout/chevron1"/>
    <dgm:cxn modelId="{22105B87-8B59-4678-AA54-FDADCF506B0D}" type="presParOf" srcId="{62C58EF6-421B-46D1-89F1-2E4C526654A1}" destId="{B11C18C7-A019-40E1-94E6-04DD1406D21F}" srcOrd="1" destOrd="0" presId="urn:microsoft.com/office/officeart/2005/8/layout/chevron1"/>
    <dgm:cxn modelId="{D920C2A2-5CC8-4302-9DFD-D8CF4BCE5EC4}" type="presParOf" srcId="{7423D513-672B-468F-AB0D-9E7E513788B2}" destId="{B197FF05-CAFE-482D-B3A5-EB7079077586}" srcOrd="1" destOrd="0" presId="urn:microsoft.com/office/officeart/2005/8/layout/chevron1"/>
    <dgm:cxn modelId="{3186CDF4-0721-4F5B-A442-141D8950DA69}" type="presParOf" srcId="{7423D513-672B-468F-AB0D-9E7E513788B2}" destId="{E61AC15B-B792-4B03-B121-2882BD0BF553}" srcOrd="2" destOrd="0" presId="urn:microsoft.com/office/officeart/2005/8/layout/chevron1"/>
    <dgm:cxn modelId="{988B38AF-8E9C-4108-BFDC-570EC48EAA7E}" type="presParOf" srcId="{E61AC15B-B792-4B03-B121-2882BD0BF553}" destId="{14C585BA-4643-44FA-95D4-2CD4836CFA4A}" srcOrd="0" destOrd="0" presId="urn:microsoft.com/office/officeart/2005/8/layout/chevron1"/>
    <dgm:cxn modelId="{99E3C561-91DB-421B-8287-292ED363E34A}" type="presParOf" srcId="{E61AC15B-B792-4B03-B121-2882BD0BF553}" destId="{2BD4030E-2F2D-4960-B463-2D1284C8C4B5}" srcOrd="1" destOrd="0" presId="urn:microsoft.com/office/officeart/2005/8/layout/chevron1"/>
    <dgm:cxn modelId="{0E52E90F-8CC8-4A62-8437-62E55B3E9FFC}" type="presParOf" srcId="{7423D513-672B-468F-AB0D-9E7E513788B2}" destId="{515CBA99-622D-48E1-8365-23F9DCADFB64}" srcOrd="3" destOrd="0" presId="urn:microsoft.com/office/officeart/2005/8/layout/chevron1"/>
    <dgm:cxn modelId="{FC7D352B-8829-480B-ADFD-568FC8FEC850}" type="presParOf" srcId="{7423D513-672B-468F-AB0D-9E7E513788B2}" destId="{8F9B059B-3678-4AAC-981C-7F85AE4803F7}" srcOrd="4" destOrd="0" presId="urn:microsoft.com/office/officeart/2005/8/layout/chevron1"/>
    <dgm:cxn modelId="{389B549D-830C-478B-AFFA-BB49958C9125}" type="presParOf" srcId="{8F9B059B-3678-4AAC-981C-7F85AE4803F7}" destId="{28E12E8C-3784-44DE-A0FD-7F93E4835F69}" srcOrd="0" destOrd="0" presId="urn:microsoft.com/office/officeart/2005/8/layout/chevron1"/>
    <dgm:cxn modelId="{67C70940-8083-40C7-A412-0F1F28AD7589}" type="presParOf" srcId="{8F9B059B-3678-4AAC-981C-7F85AE4803F7}" destId="{C4A8E6A4-9FE2-4846-AD8A-FB164DC39355}" srcOrd="1" destOrd="0" presId="urn:microsoft.com/office/officeart/2005/8/layout/chevron1"/>
    <dgm:cxn modelId="{214B8A42-840E-4A45-91BA-DC45233F4E50}" type="presParOf" srcId="{7423D513-672B-468F-AB0D-9E7E513788B2}" destId="{E3EABF26-E12D-40E7-88A1-EC1646C792F1}" srcOrd="5" destOrd="0" presId="urn:microsoft.com/office/officeart/2005/8/layout/chevron1"/>
    <dgm:cxn modelId="{6F0F67B2-C29E-4701-B515-8A76B8C111C3}" type="presParOf" srcId="{7423D513-672B-468F-AB0D-9E7E513788B2}" destId="{5FC13563-5118-4AC7-8522-A6C53BB5ABF2}" srcOrd="6" destOrd="0" presId="urn:microsoft.com/office/officeart/2005/8/layout/chevron1"/>
    <dgm:cxn modelId="{85DB6161-4204-4A54-BEFB-5701C195EB0C}" type="presParOf" srcId="{5FC13563-5118-4AC7-8522-A6C53BB5ABF2}" destId="{C915E606-78C8-4F7C-868E-96CE2A7C6A03}" srcOrd="0" destOrd="0" presId="urn:microsoft.com/office/officeart/2005/8/layout/chevron1"/>
    <dgm:cxn modelId="{83A6D850-A162-42C5-9E23-FDEA5CEE7A1B}" type="presParOf" srcId="{5FC13563-5118-4AC7-8522-A6C53BB5ABF2}" destId="{81E61A45-288C-4328-96D3-A8B891A7EA6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9293B-A651-4B3E-B0B1-51DB6284B8BC}">
      <dsp:nvSpPr>
        <dsp:cNvPr id="0" name=""/>
        <dsp:cNvSpPr/>
      </dsp:nvSpPr>
      <dsp:spPr>
        <a:xfrm>
          <a:off x="6979" y="311614"/>
          <a:ext cx="2239466" cy="895786"/>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a:glow rad="101600">
            <a:schemeClr val="accent2">
              <a:lumMod val="40000"/>
              <a:lumOff val="60000"/>
              <a:alpha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2015</a:t>
          </a:r>
        </a:p>
      </dsp:txBody>
      <dsp:txXfrm>
        <a:off x="454872" y="311614"/>
        <a:ext cx="1343680" cy="895786"/>
      </dsp:txXfrm>
    </dsp:sp>
    <dsp:sp modelId="{B11C18C7-A019-40E1-94E6-04DD1406D21F}">
      <dsp:nvSpPr>
        <dsp:cNvPr id="0" name=""/>
        <dsp:cNvSpPr/>
      </dsp:nvSpPr>
      <dsp:spPr>
        <a:xfrm>
          <a:off x="6979" y="1319375"/>
          <a:ext cx="1791573" cy="223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solidFill>
                <a:schemeClr val="bg1"/>
              </a:solidFill>
              <a:latin typeface="Eras Bold ITC" pitchFamily="34" charset="0"/>
            </a:rPr>
            <a:t>KKK CN#8</a:t>
          </a:r>
        </a:p>
        <a:p>
          <a:pPr marL="457200" lvl="2" indent="-228600" algn="l" defTabSz="889000">
            <a:lnSpc>
              <a:spcPct val="90000"/>
            </a:lnSpc>
            <a:spcBef>
              <a:spcPct val="0"/>
            </a:spcBef>
            <a:spcAft>
              <a:spcPct val="15000"/>
            </a:spcAft>
            <a:buChar char="•"/>
          </a:pPr>
          <a:r>
            <a:rPr lang="en-US" sz="2000" i="1" kern="1200" dirty="0">
              <a:solidFill>
                <a:srgbClr val="FFFF00"/>
              </a:solidFill>
            </a:rPr>
            <a:t>Cot/mount</a:t>
          </a:r>
        </a:p>
        <a:p>
          <a:pPr marL="457200" lvl="2" indent="-228600" algn="l" defTabSz="889000">
            <a:lnSpc>
              <a:spcPct val="90000"/>
            </a:lnSpc>
            <a:spcBef>
              <a:spcPct val="0"/>
            </a:spcBef>
            <a:spcAft>
              <a:spcPct val="15000"/>
            </a:spcAft>
            <a:buChar char="•"/>
          </a:pPr>
          <a:r>
            <a:rPr lang="en-US" sz="2000" i="1" kern="1200" dirty="0">
              <a:solidFill>
                <a:srgbClr val="FFFF00"/>
              </a:solidFill>
            </a:rPr>
            <a:t>Seats</a:t>
          </a:r>
        </a:p>
      </dsp:txBody>
      <dsp:txXfrm>
        <a:off x="6979" y="1319375"/>
        <a:ext cx="1791573" cy="2237625"/>
      </dsp:txXfrm>
    </dsp:sp>
    <dsp:sp modelId="{14C585BA-4643-44FA-95D4-2CD4836CFA4A}">
      <dsp:nvSpPr>
        <dsp:cNvPr id="0" name=""/>
        <dsp:cNvSpPr/>
      </dsp:nvSpPr>
      <dsp:spPr>
        <a:xfrm>
          <a:off x="2030446" y="311614"/>
          <a:ext cx="2239466" cy="895786"/>
        </a:xfrm>
        <a:prstGeom prst="chevron">
          <a:avLst/>
        </a:prstGeom>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a:glow rad="101600">
            <a:schemeClr val="accent2">
              <a:lumMod val="40000"/>
              <a:lumOff val="60000"/>
              <a:alpha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2016 </a:t>
          </a:r>
        </a:p>
      </dsp:txBody>
      <dsp:txXfrm>
        <a:off x="2478339" y="311614"/>
        <a:ext cx="1343680" cy="895786"/>
      </dsp:txXfrm>
    </dsp:sp>
    <dsp:sp modelId="{2BD4030E-2F2D-4960-B463-2D1284C8C4B5}">
      <dsp:nvSpPr>
        <dsp:cNvPr id="0" name=""/>
        <dsp:cNvSpPr/>
      </dsp:nvSpPr>
      <dsp:spPr>
        <a:xfrm>
          <a:off x="2030446" y="1319375"/>
          <a:ext cx="1791573" cy="223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solidFill>
                <a:schemeClr val="bg1"/>
              </a:solidFill>
              <a:latin typeface="Eras Bold ITC" pitchFamily="34" charset="0"/>
            </a:rPr>
            <a:t>KKK CN#9</a:t>
          </a:r>
        </a:p>
        <a:p>
          <a:pPr marL="457200" lvl="2" indent="-228600" algn="l" defTabSz="889000">
            <a:lnSpc>
              <a:spcPct val="90000"/>
            </a:lnSpc>
            <a:spcBef>
              <a:spcPct val="0"/>
            </a:spcBef>
            <a:spcAft>
              <a:spcPct val="15000"/>
            </a:spcAft>
            <a:buChar char="•"/>
          </a:pPr>
          <a:r>
            <a:rPr lang="en-US" sz="2000" i="1" kern="1200" dirty="0">
              <a:solidFill>
                <a:srgbClr val="FFFF00"/>
              </a:solidFill>
            </a:rPr>
            <a:t>Eq. Rest 1</a:t>
          </a:r>
        </a:p>
      </dsp:txBody>
      <dsp:txXfrm>
        <a:off x="2030446" y="1319375"/>
        <a:ext cx="1791573" cy="2237625"/>
      </dsp:txXfrm>
    </dsp:sp>
    <dsp:sp modelId="{28E12E8C-3784-44DE-A0FD-7F93E4835F69}">
      <dsp:nvSpPr>
        <dsp:cNvPr id="0" name=""/>
        <dsp:cNvSpPr/>
      </dsp:nvSpPr>
      <dsp:spPr>
        <a:xfrm>
          <a:off x="4053913" y="311614"/>
          <a:ext cx="2239466" cy="895786"/>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a:glow rad="101600">
            <a:schemeClr val="accent2">
              <a:lumMod val="40000"/>
              <a:lumOff val="60000"/>
              <a:alpha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2017</a:t>
          </a:r>
        </a:p>
      </dsp:txBody>
      <dsp:txXfrm>
        <a:off x="4501806" y="311614"/>
        <a:ext cx="1343680" cy="895786"/>
      </dsp:txXfrm>
    </dsp:sp>
    <dsp:sp modelId="{C4A8E6A4-9FE2-4846-AD8A-FB164DC39355}">
      <dsp:nvSpPr>
        <dsp:cNvPr id="0" name=""/>
        <dsp:cNvSpPr/>
      </dsp:nvSpPr>
      <dsp:spPr>
        <a:xfrm>
          <a:off x="4053913" y="1319375"/>
          <a:ext cx="1791573" cy="223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solidFill>
                <a:schemeClr val="bg1"/>
              </a:solidFill>
              <a:latin typeface="Eras Bold ITC" pitchFamily="34" charset="0"/>
            </a:rPr>
            <a:t>KKK CN#10</a:t>
          </a:r>
        </a:p>
        <a:p>
          <a:pPr marL="457200" lvl="2" indent="-228600" algn="l" defTabSz="889000">
            <a:lnSpc>
              <a:spcPct val="90000"/>
            </a:lnSpc>
            <a:spcBef>
              <a:spcPct val="0"/>
            </a:spcBef>
            <a:spcAft>
              <a:spcPct val="15000"/>
            </a:spcAft>
            <a:buChar char="•"/>
          </a:pPr>
          <a:r>
            <a:rPr lang="en-US" sz="2000" i="1" kern="1200" dirty="0">
              <a:solidFill>
                <a:srgbClr val="FFFF00"/>
              </a:solidFill>
            </a:rPr>
            <a:t>Cabinets</a:t>
          </a:r>
        </a:p>
        <a:p>
          <a:pPr marL="457200" lvl="2" indent="-228600" algn="l" defTabSz="889000">
            <a:lnSpc>
              <a:spcPct val="90000"/>
            </a:lnSpc>
            <a:spcBef>
              <a:spcPct val="0"/>
            </a:spcBef>
            <a:spcAft>
              <a:spcPct val="15000"/>
            </a:spcAft>
            <a:buChar char="•"/>
          </a:pPr>
          <a:r>
            <a:rPr lang="en-US" sz="2000" i="1" kern="1200" dirty="0">
              <a:solidFill>
                <a:srgbClr val="FFFF00"/>
              </a:solidFill>
            </a:rPr>
            <a:t>Body</a:t>
          </a:r>
        </a:p>
        <a:p>
          <a:pPr marL="457200" lvl="2" indent="-228600" algn="l" defTabSz="889000">
            <a:lnSpc>
              <a:spcPct val="90000"/>
            </a:lnSpc>
            <a:spcBef>
              <a:spcPct val="0"/>
            </a:spcBef>
            <a:spcAft>
              <a:spcPct val="15000"/>
            </a:spcAft>
            <a:buChar char="•"/>
          </a:pPr>
          <a:r>
            <a:rPr lang="en-US" sz="2000" i="1" kern="1200" dirty="0">
              <a:solidFill>
                <a:srgbClr val="FFFF00"/>
              </a:solidFill>
            </a:rPr>
            <a:t>Floor</a:t>
          </a:r>
        </a:p>
        <a:p>
          <a:pPr marL="457200" lvl="2" indent="-228600" algn="l" defTabSz="889000">
            <a:lnSpc>
              <a:spcPct val="90000"/>
            </a:lnSpc>
            <a:spcBef>
              <a:spcPct val="0"/>
            </a:spcBef>
            <a:spcAft>
              <a:spcPct val="15000"/>
            </a:spcAft>
            <a:buChar char="•"/>
          </a:pPr>
          <a:r>
            <a:rPr lang="en-US" sz="2000" i="1" kern="1200" dirty="0">
              <a:solidFill>
                <a:srgbClr val="FFFF00"/>
              </a:solidFill>
            </a:rPr>
            <a:t>Excursion</a:t>
          </a:r>
        </a:p>
        <a:p>
          <a:pPr marL="457200" lvl="2" indent="-228600" algn="l" defTabSz="889000">
            <a:lnSpc>
              <a:spcPct val="90000"/>
            </a:lnSpc>
            <a:spcBef>
              <a:spcPct val="0"/>
            </a:spcBef>
            <a:spcAft>
              <a:spcPct val="15000"/>
            </a:spcAft>
            <a:buChar char="•"/>
          </a:pPr>
          <a:r>
            <a:rPr lang="en-US" sz="2000" i="1" kern="1200" dirty="0">
              <a:solidFill>
                <a:srgbClr val="FFFF00"/>
              </a:solidFill>
            </a:rPr>
            <a:t>Eq. Rest 2</a:t>
          </a:r>
        </a:p>
        <a:p>
          <a:pPr marL="228600" lvl="1" indent="-228600" algn="l" defTabSz="889000">
            <a:lnSpc>
              <a:spcPct val="90000"/>
            </a:lnSpc>
            <a:spcBef>
              <a:spcPct val="0"/>
            </a:spcBef>
            <a:spcAft>
              <a:spcPct val="15000"/>
            </a:spcAft>
            <a:buChar char="•"/>
          </a:pPr>
          <a:r>
            <a:rPr lang="en-US" sz="2000" kern="1200" dirty="0">
              <a:solidFill>
                <a:schemeClr val="bg1"/>
              </a:solidFill>
            </a:rPr>
            <a:t>Remounts</a:t>
          </a:r>
        </a:p>
      </dsp:txBody>
      <dsp:txXfrm>
        <a:off x="4053913" y="1319375"/>
        <a:ext cx="1791573" cy="2237625"/>
      </dsp:txXfrm>
    </dsp:sp>
    <dsp:sp modelId="{C915E606-78C8-4F7C-868E-96CE2A7C6A03}">
      <dsp:nvSpPr>
        <dsp:cNvPr id="0" name=""/>
        <dsp:cNvSpPr/>
      </dsp:nvSpPr>
      <dsp:spPr>
        <a:xfrm>
          <a:off x="6077379" y="311614"/>
          <a:ext cx="2239466" cy="895786"/>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12700" cap="flat" cmpd="sng" algn="ctr">
          <a:solidFill>
            <a:schemeClr val="lt1">
              <a:hueOff val="0"/>
              <a:satOff val="0"/>
              <a:lumOff val="0"/>
              <a:alphaOff val="0"/>
            </a:schemeClr>
          </a:solidFill>
          <a:prstDash val="solid"/>
          <a:miter lim="800000"/>
        </a:ln>
        <a:effectLst>
          <a:glow rad="101600">
            <a:schemeClr val="accent2">
              <a:lumMod val="40000"/>
              <a:lumOff val="60000"/>
              <a:alpha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n-US" sz="3400" kern="1200" dirty="0"/>
            <a:t>Ahead</a:t>
          </a:r>
        </a:p>
      </dsp:txBody>
      <dsp:txXfrm>
        <a:off x="6525272" y="311614"/>
        <a:ext cx="1343680" cy="895786"/>
      </dsp:txXfrm>
    </dsp:sp>
    <dsp:sp modelId="{81E61A45-288C-4328-96D3-A8B891A7EA6E}">
      <dsp:nvSpPr>
        <dsp:cNvPr id="0" name=""/>
        <dsp:cNvSpPr/>
      </dsp:nvSpPr>
      <dsp:spPr>
        <a:xfrm>
          <a:off x="6077379" y="1319375"/>
          <a:ext cx="1791573" cy="223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rPr>
            <a:t>Pediatric</a:t>
          </a:r>
        </a:p>
        <a:p>
          <a:pPr marL="228600" lvl="1" indent="-228600" algn="l" defTabSz="889000">
            <a:lnSpc>
              <a:spcPct val="90000"/>
            </a:lnSpc>
            <a:spcBef>
              <a:spcPct val="0"/>
            </a:spcBef>
            <a:spcAft>
              <a:spcPct val="15000"/>
            </a:spcAft>
            <a:buChar char="•"/>
          </a:pPr>
          <a:r>
            <a:rPr lang="en-US" sz="2000" kern="1200" dirty="0">
              <a:solidFill>
                <a:schemeClr val="bg1"/>
              </a:solidFill>
            </a:rPr>
            <a:t>Remounts</a:t>
          </a:r>
        </a:p>
      </dsp:txBody>
      <dsp:txXfrm>
        <a:off x="6077379" y="1319375"/>
        <a:ext cx="1791573" cy="2237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BE8AF-9135-47FF-8753-1DEB18EF58A7}" type="datetimeFigureOut">
              <a:rPr lang="en-US" smtClean="0"/>
              <a:t>9/25/2017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A07B2-9AC4-4062-841F-594599263BA1}" type="slidenum">
              <a:rPr lang="en-US" smtClean="0"/>
              <a:t>‹#›</a:t>
            </a:fld>
            <a:endParaRPr lang="en-US"/>
          </a:p>
        </p:txBody>
      </p:sp>
    </p:spTree>
    <p:extLst>
      <p:ext uri="{BB962C8B-B14F-4D97-AF65-F5344CB8AC3E}">
        <p14:creationId xmlns:p14="http://schemas.microsoft.com/office/powerpoint/2010/main" val="348939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BABAE-3F79-49E1-AB00-548231D3CE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558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3170583" cy="480388"/>
          </a:xfrm>
          <a:prstGeom prst="rect">
            <a:avLst/>
          </a:prstGeom>
        </p:spPr>
        <p:txBody>
          <a:bodyPr lIns="94851" tIns="47425" rIns="94851" bIns="47425"/>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ATD PRESENTATION</a:t>
            </a:r>
          </a:p>
        </p:txBody>
      </p:sp>
      <p:sp>
        <p:nvSpPr>
          <p:cNvPr id="5" name="Date Placeholder 4"/>
          <p:cNvSpPr>
            <a:spLocks noGrp="1"/>
          </p:cNvSpPr>
          <p:nvPr>
            <p:ph type="dt" idx="11"/>
          </p:nvPr>
        </p:nvSpPr>
        <p:spPr>
          <a:xfrm>
            <a:off x="4142962" y="0"/>
            <a:ext cx="3170583" cy="480388"/>
          </a:xfrm>
          <a:prstGeom prst="rect">
            <a:avLst/>
          </a:prstGeom>
        </p:spPr>
        <p:txBody>
          <a:bodyPr lIns="94851" tIns="47425" rIns="94851" bIns="47425"/>
          <a:lstStyle/>
          <a:p>
            <a:pPr marL="0" marR="0" lvl="0" indent="0" algn="l" defTabSz="914400" rtl="0" eaLnBrk="1" fontAlgn="base" latinLnBrk="0" hangingPunct="1">
              <a:lnSpc>
                <a:spcPct val="100000"/>
              </a:lnSpc>
              <a:spcBef>
                <a:spcPct val="0"/>
              </a:spcBef>
              <a:spcAft>
                <a:spcPct val="0"/>
              </a:spcAft>
              <a:buClrTx/>
              <a:buSzTx/>
              <a:buFontTx/>
              <a:buNone/>
              <a:tabLst/>
              <a:defRPr/>
            </a:pPr>
            <a:fld id="{9DC70625-91AF-491D-9EF4-C54C4160B216}" type="datetime1">
              <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9/25/2017</a:t>
            </a:fld>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FORD CONFIDENTIAL</a:t>
            </a:r>
          </a:p>
        </p:txBody>
      </p:sp>
      <p:sp>
        <p:nvSpPr>
          <p:cNvPr id="7" name="Slide Number Placeholder 6"/>
          <p:cNvSpPr>
            <a:spLocks noGrp="1"/>
          </p:cNvSpPr>
          <p:nvPr>
            <p:ph type="sldNum" sz="quarter" idx="1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FE28B-477A-4988-9AC9-435F2BF116B3}"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63081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79A82-2832-4F0E-B0AA-BB4E7393ECB8}" type="slidenum">
              <a:rPr lang="en-US" smtClean="0"/>
              <a:t>101</a:t>
            </a:fld>
            <a:endParaRPr lang="en-US" dirty="0"/>
          </a:p>
        </p:txBody>
      </p:sp>
    </p:spTree>
    <p:extLst>
      <p:ext uri="{BB962C8B-B14F-4D97-AF65-F5344CB8AC3E}">
        <p14:creationId xmlns:p14="http://schemas.microsoft.com/office/powerpoint/2010/main" val="334088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446F1-DD85-44CC-89E3-E10944A3A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1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ＭＳ Ｐゴシック" charset="0"/>
                <a:cs typeface="+mn-cs"/>
              </a:rPr>
              <a:t>(Transition to BPN Update.  Introduce CBM, if necessary.)</a:t>
            </a:r>
            <a:endParaRPr lang="en-US" dirty="0"/>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Chicago Dealers v3</a:t>
            </a:r>
          </a:p>
        </p:txBody>
      </p:sp>
    </p:spTree>
    <p:extLst>
      <p:ext uri="{BB962C8B-B14F-4D97-AF65-F5344CB8AC3E}">
        <p14:creationId xmlns:p14="http://schemas.microsoft.com/office/powerpoint/2010/main" val="221887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Chicago Dealers v3</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FE28B-477A-4988-9AC9-435F2BF116B3}"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410530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Chicago Dealers v3</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FE28B-477A-4988-9AC9-435F2BF116B3}"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06180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170583" cy="480388"/>
          </a:xfrm>
          <a:prstGeom prst="rect">
            <a:avLst/>
          </a:prstGeom>
        </p:spPr>
        <p:txBody>
          <a:bodyPr lIns="94851" tIns="47425" rIns="94851" bIns="47425"/>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ATD PRESENTATION</a:t>
            </a:r>
          </a:p>
        </p:txBody>
      </p:sp>
      <p:sp>
        <p:nvSpPr>
          <p:cNvPr id="5" name="Date Placeholder 4"/>
          <p:cNvSpPr>
            <a:spLocks noGrp="1"/>
          </p:cNvSpPr>
          <p:nvPr>
            <p:ph type="dt" idx="11"/>
          </p:nvPr>
        </p:nvSpPr>
        <p:spPr>
          <a:xfrm>
            <a:off x="4142962" y="0"/>
            <a:ext cx="3170583" cy="480388"/>
          </a:xfrm>
          <a:prstGeom prst="rect">
            <a:avLst/>
          </a:prstGeom>
        </p:spPr>
        <p:txBody>
          <a:bodyPr lIns="94851" tIns="47425" rIns="94851" bIns="47425"/>
          <a:lstStyle/>
          <a:p>
            <a:pPr marL="0" marR="0" lvl="0" indent="0" algn="l" defTabSz="914400" rtl="0" eaLnBrk="1" fontAlgn="base" latinLnBrk="0" hangingPunct="1">
              <a:lnSpc>
                <a:spcPct val="100000"/>
              </a:lnSpc>
              <a:spcBef>
                <a:spcPct val="0"/>
              </a:spcBef>
              <a:spcAft>
                <a:spcPct val="0"/>
              </a:spcAft>
              <a:buClrTx/>
              <a:buSzTx/>
              <a:buFontTx/>
              <a:buNone/>
              <a:tabLst/>
              <a:defRPr/>
            </a:pPr>
            <a:fld id="{9DC70625-91AF-491D-9EF4-C54C4160B216}" type="datetime1">
              <a:rPr kumimoji="0" lang="en-US" sz="18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9/25/2017</a:t>
            </a:fld>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FORD CONFIDENTIAL</a:t>
            </a:r>
          </a:p>
        </p:txBody>
      </p:sp>
      <p:sp>
        <p:nvSpPr>
          <p:cNvPr id="7" name="Slide Number Placeholder 6"/>
          <p:cNvSpPr>
            <a:spLocks noGrp="1"/>
          </p:cNvSpPr>
          <p:nvPr>
            <p:ph type="sldNum" sz="quarter" idx="13"/>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FE28B-477A-4988-9AC9-435F2BF116B3}"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24814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4" name="Header Placeholder 3"/>
          <p:cNvSpPr txBox="1">
            <a:spLocks noGrp="1"/>
          </p:cNvSpPr>
          <p:nvPr/>
        </p:nvSpPr>
        <p:spPr>
          <a:xfrm>
            <a:off x="3" y="1"/>
            <a:ext cx="3038475" cy="465138"/>
          </a:xfrm>
          <a:prstGeom prst="rect">
            <a:avLst/>
          </a:prstGeom>
          <a:noFill/>
        </p:spPr>
        <p:txBody>
          <a:bodyPr lIns="92503" tIns="46252" rIns="92503" bIns="46252"/>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Chicago Grassroots Meeting - DraftPool Account Meeting</a:t>
            </a:r>
          </a:p>
        </p:txBody>
      </p:sp>
      <p:sp>
        <p:nvSpPr>
          <p:cNvPr id="5" name="Date Placeholder 4"/>
          <p:cNvSpPr txBox="1">
            <a:spLocks noGrp="1"/>
          </p:cNvSpPr>
          <p:nvPr/>
        </p:nvSpPr>
        <p:spPr>
          <a:xfrm>
            <a:off x="3970343" y="1"/>
            <a:ext cx="3038475" cy="465138"/>
          </a:xfrm>
          <a:prstGeom prst="rect">
            <a:avLst/>
          </a:prstGeom>
          <a:noFill/>
        </p:spPr>
        <p:txBody>
          <a:bodyPr lIns="92503" tIns="46252" rIns="92503" bIns="46252"/>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7C0583-E746-0248-892F-94DDD985B816}" type="datetime1">
              <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9/25/2017</a:t>
            </a:fld>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rPr>
              <a:t>4/29/09 Preliminary Draft</a:t>
            </a:r>
          </a:p>
        </p:txBody>
      </p:sp>
      <p:sp>
        <p:nvSpPr>
          <p:cNvPr id="6" name="Footer Placeholder 5"/>
          <p:cNvSpPr txBox="1">
            <a:spLocks noGrp="1"/>
          </p:cNvSpPr>
          <p:nvPr/>
        </p:nvSpPr>
        <p:spPr>
          <a:xfrm>
            <a:off x="3" y="8829676"/>
            <a:ext cx="3038475" cy="465138"/>
          </a:xfrm>
          <a:prstGeom prst="rect">
            <a:avLst/>
          </a:prstGeom>
          <a:noFill/>
        </p:spPr>
        <p:txBody>
          <a:bodyPr lIns="92503" tIns="46252" rIns="92503" bIns="46252"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Ford Confidential Ford Confidential</a:t>
            </a:r>
          </a:p>
        </p:txBody>
      </p:sp>
      <p:sp>
        <p:nvSpPr>
          <p:cNvPr id="7" name="Slide Number Placeholder 6"/>
          <p:cNvSpPr txBox="1">
            <a:spLocks noGrp="1"/>
          </p:cNvSpPr>
          <p:nvPr/>
        </p:nvSpPr>
        <p:spPr>
          <a:xfrm>
            <a:off x="3970343" y="8829676"/>
            <a:ext cx="3038475" cy="465138"/>
          </a:xfrm>
          <a:prstGeom prst="rect">
            <a:avLst/>
          </a:prstGeom>
          <a:noFill/>
        </p:spPr>
        <p:txBody>
          <a:bodyPr lIns="92503" tIns="46252" rIns="92503" bIns="46252"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92A8C5-0A96-BD42-99CF-3A4FB46ACF8E}"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73383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30051" name="Rectangle 3"/>
          <p:cNvSpPr>
            <a:spLocks noGrp="1" noChangeArrowheads="1"/>
          </p:cNvSpPr>
          <p:nvPr>
            <p:ph type="body" idx="1"/>
          </p:nvPr>
        </p:nvSpPr>
        <p:spPr bwMode="auto">
          <a:xfrm>
            <a:off x="731839" y="4560889"/>
            <a:ext cx="5851525" cy="4319587"/>
          </a:xfrm>
          <a:prstGeom prst="rect">
            <a:avLst/>
          </a:prstGeo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6314" tIns="48156" rIns="96314" bIns="48156"/>
          <a:lstStyle/>
          <a:p>
            <a:pPr>
              <a:buFontTx/>
              <a:buChar char="•"/>
            </a:pPr>
            <a:r>
              <a:rPr lang="en-US" sz="1600" dirty="0"/>
              <a:t>Electronic availability of key documents and publications (incl. Body Builder Layout Book)</a:t>
            </a:r>
          </a:p>
          <a:p>
            <a:pPr>
              <a:buFontTx/>
              <a:buChar char="•"/>
            </a:pPr>
            <a:r>
              <a:rPr lang="en-US" sz="1600" dirty="0"/>
              <a:t>Notification of upcoming products and events</a:t>
            </a:r>
          </a:p>
          <a:p>
            <a:pPr>
              <a:buFontTx/>
              <a:buChar char="•"/>
            </a:pPr>
            <a:r>
              <a:rPr lang="en-US" sz="1600" dirty="0"/>
              <a:t>Repository for Quality Bulletins</a:t>
            </a:r>
          </a:p>
          <a:p>
            <a:pPr>
              <a:buFontTx/>
              <a:buChar char="•"/>
            </a:pPr>
            <a:r>
              <a:rPr lang="en-US" sz="1600" dirty="0"/>
              <a:t>FAQ’s and answers for typical Body Builder inquiries</a:t>
            </a:r>
          </a:p>
          <a:p>
            <a:endParaRPr lang="en-US" sz="1600" dirty="0"/>
          </a:p>
        </p:txBody>
      </p:sp>
    </p:spTree>
    <p:extLst>
      <p:ext uri="{BB962C8B-B14F-4D97-AF65-F5344CB8AC3E}">
        <p14:creationId xmlns:p14="http://schemas.microsoft.com/office/powerpoint/2010/main" val="337930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p:spPr>
      </p:sp>
      <p:sp>
        <p:nvSpPr>
          <p:cNvPr id="44034" name="Rectangle 3"/>
          <p:cNvSpPr>
            <a:spLocks noGrp="1" noChangeArrowheads="1"/>
          </p:cNvSpPr>
          <p:nvPr>
            <p:ph type="body" idx="1"/>
          </p:nvPr>
        </p:nvSpPr>
        <p:spPr bwMode="auto">
          <a:noFill/>
        </p:spPr>
        <p:txBody>
          <a:bodyPr wrap="square" lIns="96314" tIns="48156" rIns="96314" bIns="48156" numCol="1" anchor="t" anchorCtr="0" compatLnSpc="1">
            <a:prstTxWarp prst="textNoShape">
              <a:avLst/>
            </a:prstTxWarp>
          </a:bodyPr>
          <a:lstStyle/>
          <a:p>
            <a:pPr>
              <a:buFontTx/>
              <a:buChar char="•"/>
            </a:pPr>
            <a:r>
              <a:rPr lang="en-US" sz="1600">
                <a:ea typeface="ＭＳ Ｐゴシック" pitchFamily="34" charset="-128"/>
              </a:rPr>
              <a:t>Electronic availability of key documents and publications (incl. Body Builder Layout Book)</a:t>
            </a:r>
          </a:p>
          <a:p>
            <a:pPr>
              <a:buFontTx/>
              <a:buChar char="•"/>
            </a:pPr>
            <a:r>
              <a:rPr lang="en-US" sz="1600">
                <a:ea typeface="ＭＳ Ｐゴシック" pitchFamily="34" charset="-128"/>
              </a:rPr>
              <a:t>Notification of upcoming products and events</a:t>
            </a:r>
          </a:p>
          <a:p>
            <a:pPr>
              <a:buFontTx/>
              <a:buChar char="•"/>
            </a:pPr>
            <a:r>
              <a:rPr lang="en-US" sz="1600">
                <a:ea typeface="ＭＳ Ｐゴシック" pitchFamily="34" charset="-128"/>
              </a:rPr>
              <a:t>Repository for Quality Bulletins</a:t>
            </a:r>
          </a:p>
          <a:p>
            <a:pPr>
              <a:buFontTx/>
              <a:buChar char="•"/>
            </a:pPr>
            <a:r>
              <a:rPr lang="en-US" sz="1600">
                <a:ea typeface="ＭＳ Ｐゴシック" pitchFamily="34" charset="-128"/>
              </a:rPr>
              <a:t>FAQ’s and answers for typical Body Builder inquiries</a:t>
            </a:r>
          </a:p>
          <a:p>
            <a:endParaRPr lang="en-US" sz="1600">
              <a:ea typeface="ＭＳ Ｐゴシック" pitchFamily="34" charset="-128"/>
            </a:endParaRPr>
          </a:p>
        </p:txBody>
      </p:sp>
    </p:spTree>
    <p:extLst>
      <p:ext uri="{BB962C8B-B14F-4D97-AF65-F5344CB8AC3E}">
        <p14:creationId xmlns:p14="http://schemas.microsoft.com/office/powerpoint/2010/main" val="200968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14FBC7-543B-44A6-AD7D-496A710F064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218729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4FBC7-543B-44A6-AD7D-496A710F064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187411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4FBC7-543B-44A6-AD7D-496A710F064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215743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s-lef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60808" y="819145"/>
            <a:ext cx="3339021" cy="2080660"/>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5360808" y="3451601"/>
            <a:ext cx="3339021" cy="1164104"/>
          </a:xfrm>
        </p:spPr>
        <p:txBody>
          <a:bodyPr>
            <a:normAutofit/>
          </a:bodyPr>
          <a:lstStyle>
            <a:lvl1pPr marL="0" indent="0" algn="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NHTSA_tag_rev.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2998" y="5892797"/>
            <a:ext cx="1186829" cy="506081"/>
          </a:xfrm>
          <a:prstGeom prst="rect">
            <a:avLst/>
          </a:prstGeom>
        </p:spPr>
      </p:pic>
    </p:spTree>
    <p:extLst>
      <p:ext uri="{BB962C8B-B14F-4D97-AF65-F5344CB8AC3E}">
        <p14:creationId xmlns:p14="http://schemas.microsoft.com/office/powerpoint/2010/main" val="2839654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1BB8595-08D9-A942-9AAF-F42EF9933F95}" type="slidenum">
              <a:rPr lang="en-US" smtClean="0"/>
              <a:t>‹#›</a:t>
            </a:fld>
            <a:endParaRPr lang="en-US"/>
          </a:p>
        </p:txBody>
      </p:sp>
    </p:spTree>
    <p:extLst>
      <p:ext uri="{BB962C8B-B14F-4D97-AF65-F5344CB8AC3E}">
        <p14:creationId xmlns:p14="http://schemas.microsoft.com/office/powerpoint/2010/main" val="3566838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icons-rig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0780" y="4204589"/>
            <a:ext cx="2750412" cy="2179476"/>
          </a:xfrm>
        </p:spPr>
        <p:txBody>
          <a:bodyPr anchor="t">
            <a:normAutofit/>
          </a:bodyPr>
          <a:lstStyle>
            <a:lvl1pPr algn="l">
              <a:defRPr sz="2000" b="1" cap="all"/>
            </a:lvl1pPr>
          </a:lstStyle>
          <a:p>
            <a:r>
              <a:rPr lang="en-US" dirty="0"/>
              <a:t>Click to edit Master title style</a:t>
            </a:r>
          </a:p>
        </p:txBody>
      </p:sp>
      <p:pic>
        <p:nvPicPr>
          <p:cNvPr id="8" name="Picture 7" descr="NHTSA_type_rev.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914" y="382146"/>
            <a:ext cx="762576" cy="262613"/>
          </a:xfrm>
          <a:prstGeom prst="rect">
            <a:avLst/>
          </a:prstGeom>
        </p:spPr>
      </p:pic>
    </p:spTree>
    <p:extLst>
      <p:ext uri="{BB962C8B-B14F-4D97-AF65-F5344CB8AC3E}">
        <p14:creationId xmlns:p14="http://schemas.microsoft.com/office/powerpoint/2010/main" val="296182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892442"/>
            <a:ext cx="4038600" cy="398210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92442"/>
            <a:ext cx="4038600" cy="398210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BB8595-08D9-A942-9AAF-F42EF9933F95}" type="slidenum">
              <a:rPr lang="en-US" smtClean="0"/>
              <a:t>‹#›</a:t>
            </a:fld>
            <a:endParaRPr lang="en-US"/>
          </a:p>
        </p:txBody>
      </p:sp>
    </p:spTree>
    <p:extLst>
      <p:ext uri="{BB962C8B-B14F-4D97-AF65-F5344CB8AC3E}">
        <p14:creationId xmlns:p14="http://schemas.microsoft.com/office/powerpoint/2010/main" val="124802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D1BB8595-08D9-A942-9AAF-F42EF9933F95}" type="slidenum">
              <a:rPr lang="en-US" smtClean="0"/>
              <a:t>‹#›</a:t>
            </a:fld>
            <a:endParaRPr lang="en-US"/>
          </a:p>
        </p:txBody>
      </p:sp>
    </p:spTree>
    <p:extLst>
      <p:ext uri="{BB962C8B-B14F-4D97-AF65-F5344CB8AC3E}">
        <p14:creationId xmlns:p14="http://schemas.microsoft.com/office/powerpoint/2010/main" val="2987395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a:t>
            </a:fld>
            <a:endParaRPr lang="en-US"/>
          </a:p>
        </p:txBody>
      </p:sp>
    </p:spTree>
    <p:extLst>
      <p:ext uri="{BB962C8B-B14F-4D97-AF65-F5344CB8AC3E}">
        <p14:creationId xmlns:p14="http://schemas.microsoft.com/office/powerpoint/2010/main" val="25891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FBE4F-3371-4043-BFEC-5EFB75CBAFD2}"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3800686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FBE4F-3371-4043-BFEC-5EFB75CBAFD2}"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226874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4FBC7-543B-44A6-AD7D-496A710F064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3894961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FBE4F-3371-4043-BFEC-5EFB75CBAFD2}"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1995662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FBE4F-3371-4043-BFEC-5EFB75CBAFD2}"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3704519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FBE4F-3371-4043-BFEC-5EFB75CBAFD2}"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2176195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FBE4F-3371-4043-BFEC-5EFB75CBAFD2}"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4022885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DFBE4F-3371-4043-BFEC-5EFB75CBAFD2}"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61894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FBE4F-3371-4043-BFEC-5EFB75CBAFD2}"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203544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DFBE4F-3371-4043-BFEC-5EFB75CBAFD2}"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3598421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DFBE4F-3371-4043-BFEC-5EFB75CBAFD2}"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465590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FBE4F-3371-4043-BFEC-5EFB75CBAFD2}"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1872760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FBE4F-3371-4043-BFEC-5EFB75CBAFD2}"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1318A-A17F-413B-BA35-585848017DD9}" type="slidenum">
              <a:rPr lang="en-US" smtClean="0"/>
              <a:t>‹#›</a:t>
            </a:fld>
            <a:endParaRPr lang="en-US"/>
          </a:p>
        </p:txBody>
      </p:sp>
    </p:spTree>
    <p:extLst>
      <p:ext uri="{BB962C8B-B14F-4D97-AF65-F5344CB8AC3E}">
        <p14:creationId xmlns:p14="http://schemas.microsoft.com/office/powerpoint/2010/main" val="392045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14FBC7-543B-44A6-AD7D-496A710F064B}"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660147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9041" y="2227505"/>
            <a:ext cx="7086600" cy="1468967"/>
          </a:xfrm>
        </p:spPr>
        <p:txBody>
          <a:bodyPr/>
          <a:lstStyle>
            <a:lvl1pPr algn="l">
              <a:defRPr>
                <a:solidFill>
                  <a:srgbClr val="F2B410"/>
                </a:solidFill>
              </a:defRPr>
            </a:lvl1pPr>
          </a:lstStyle>
          <a:p>
            <a:r>
              <a:rPr lang="en-US" dirty="0"/>
              <a:t>Click to edit Master title style</a:t>
            </a:r>
          </a:p>
        </p:txBody>
      </p:sp>
      <p:sp>
        <p:nvSpPr>
          <p:cNvPr id="3" name="Subtitle 2"/>
          <p:cNvSpPr>
            <a:spLocks noGrp="1"/>
          </p:cNvSpPr>
          <p:nvPr>
            <p:ph type="subTitle" idx="1"/>
          </p:nvPr>
        </p:nvSpPr>
        <p:spPr>
          <a:xfrm>
            <a:off x="919041" y="3718841"/>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7" name="Group 6"/>
          <p:cNvGrpSpPr/>
          <p:nvPr userDrawn="1"/>
        </p:nvGrpSpPr>
        <p:grpSpPr>
          <a:xfrm rot="5400000">
            <a:off x="6499152" y="-2168877"/>
            <a:ext cx="745068" cy="5082824"/>
            <a:chOff x="-1" y="523575"/>
            <a:chExt cx="725659" cy="5853680"/>
          </a:xfrm>
        </p:grpSpPr>
        <p:sp>
          <p:nvSpPr>
            <p:cNvPr id="8" name="Parallelogram 7"/>
            <p:cNvSpPr/>
            <p:nvPr userDrawn="1"/>
          </p:nvSpPr>
          <p:spPr>
            <a:xfrm rot="16200000">
              <a:off x="-45405" y="568980"/>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Parallelogram 8"/>
            <p:cNvSpPr/>
            <p:nvPr userDrawn="1"/>
          </p:nvSpPr>
          <p:spPr>
            <a:xfrm rot="16200000">
              <a:off x="-45404" y="1129612"/>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Parallelogram 9"/>
            <p:cNvSpPr/>
            <p:nvPr userDrawn="1"/>
          </p:nvSpPr>
          <p:spPr>
            <a:xfrm rot="16200000">
              <a:off x="-45405" y="1677564"/>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Parallelogram 10"/>
            <p:cNvSpPr/>
            <p:nvPr userDrawn="1"/>
          </p:nvSpPr>
          <p:spPr>
            <a:xfrm rot="16200000">
              <a:off x="-45404" y="2238196"/>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Parallelogram 11"/>
            <p:cNvSpPr/>
            <p:nvPr userDrawn="1"/>
          </p:nvSpPr>
          <p:spPr>
            <a:xfrm rot="16200000">
              <a:off x="-45404" y="2795712"/>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Parallelogram 12"/>
            <p:cNvSpPr/>
            <p:nvPr userDrawn="1"/>
          </p:nvSpPr>
          <p:spPr>
            <a:xfrm rot="16200000">
              <a:off x="-45403" y="3356344"/>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arallelogram 13"/>
            <p:cNvSpPr/>
            <p:nvPr userDrawn="1"/>
          </p:nvSpPr>
          <p:spPr>
            <a:xfrm rot="16200000">
              <a:off x="-45404" y="3904296"/>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Parallelogram 14"/>
            <p:cNvSpPr/>
            <p:nvPr userDrawn="1"/>
          </p:nvSpPr>
          <p:spPr>
            <a:xfrm rot="16200000">
              <a:off x="-45403" y="4464928"/>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Parallelogram 15"/>
            <p:cNvSpPr/>
            <p:nvPr userDrawn="1"/>
          </p:nvSpPr>
          <p:spPr>
            <a:xfrm rot="16200000">
              <a:off x="-45406" y="5022449"/>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Parallelogram 16"/>
            <p:cNvSpPr/>
            <p:nvPr userDrawn="1"/>
          </p:nvSpPr>
          <p:spPr>
            <a:xfrm rot="16200000">
              <a:off x="-45402" y="5606195"/>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356220113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536" y="2227506"/>
            <a:ext cx="7086600" cy="1468967"/>
          </a:xfrm>
        </p:spPr>
        <p:txBody>
          <a:bodyPr/>
          <a:lstStyle>
            <a:lvl1pPr algn="l">
              <a:defRPr>
                <a:solidFill>
                  <a:srgbClr val="F2B410"/>
                </a:solidFill>
              </a:defRPr>
            </a:lvl1pPr>
          </a:lstStyle>
          <a:p>
            <a:r>
              <a:rPr lang="en-US" dirty="0"/>
              <a:t>Click to edit Master title style</a:t>
            </a:r>
          </a:p>
        </p:txBody>
      </p:sp>
      <p:sp>
        <p:nvSpPr>
          <p:cNvPr id="3" name="Subtitle 2"/>
          <p:cNvSpPr>
            <a:spLocks noGrp="1"/>
          </p:cNvSpPr>
          <p:nvPr>
            <p:ph type="subTitle" idx="1"/>
          </p:nvPr>
        </p:nvSpPr>
        <p:spPr>
          <a:xfrm>
            <a:off x="925536" y="3696472"/>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7" name="Group 6"/>
          <p:cNvGrpSpPr/>
          <p:nvPr userDrawn="1"/>
        </p:nvGrpSpPr>
        <p:grpSpPr>
          <a:xfrm rot="5400000">
            <a:off x="6499152" y="-2168877"/>
            <a:ext cx="745068" cy="5082824"/>
            <a:chOff x="-1" y="523575"/>
            <a:chExt cx="725659" cy="5853680"/>
          </a:xfrm>
        </p:grpSpPr>
        <p:sp>
          <p:nvSpPr>
            <p:cNvPr id="8" name="Parallelogram 7"/>
            <p:cNvSpPr/>
            <p:nvPr userDrawn="1"/>
          </p:nvSpPr>
          <p:spPr>
            <a:xfrm rot="16200000">
              <a:off x="-45405" y="568980"/>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Parallelogram 8"/>
            <p:cNvSpPr/>
            <p:nvPr userDrawn="1"/>
          </p:nvSpPr>
          <p:spPr>
            <a:xfrm rot="16200000">
              <a:off x="-45404" y="1129612"/>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Parallelogram 9"/>
            <p:cNvSpPr/>
            <p:nvPr userDrawn="1"/>
          </p:nvSpPr>
          <p:spPr>
            <a:xfrm rot="16200000">
              <a:off x="-45405" y="1677564"/>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Parallelogram 10"/>
            <p:cNvSpPr/>
            <p:nvPr userDrawn="1"/>
          </p:nvSpPr>
          <p:spPr>
            <a:xfrm rot="16200000">
              <a:off x="-45404" y="2238196"/>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Parallelogram 11"/>
            <p:cNvSpPr/>
            <p:nvPr userDrawn="1"/>
          </p:nvSpPr>
          <p:spPr>
            <a:xfrm rot="16200000">
              <a:off x="-45404" y="2795712"/>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Parallelogram 12"/>
            <p:cNvSpPr/>
            <p:nvPr userDrawn="1"/>
          </p:nvSpPr>
          <p:spPr>
            <a:xfrm rot="16200000">
              <a:off x="-45403" y="3356344"/>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arallelogram 13"/>
            <p:cNvSpPr/>
            <p:nvPr userDrawn="1"/>
          </p:nvSpPr>
          <p:spPr>
            <a:xfrm rot="16200000">
              <a:off x="-45404" y="3904296"/>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Parallelogram 14"/>
            <p:cNvSpPr/>
            <p:nvPr userDrawn="1"/>
          </p:nvSpPr>
          <p:spPr>
            <a:xfrm rot="16200000">
              <a:off x="-45403" y="4464928"/>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Parallelogram 15"/>
            <p:cNvSpPr/>
            <p:nvPr userDrawn="1"/>
          </p:nvSpPr>
          <p:spPr>
            <a:xfrm rot="16200000">
              <a:off x="-45406" y="5022449"/>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Parallelogram 16"/>
            <p:cNvSpPr/>
            <p:nvPr userDrawn="1"/>
          </p:nvSpPr>
          <p:spPr>
            <a:xfrm rot="16200000">
              <a:off x="-45402" y="5606195"/>
              <a:ext cx="816465" cy="725655"/>
            </a:xfrm>
            <a:prstGeom prst="parallelogram">
              <a:avLst>
                <a:gd name="adj" fmla="val 7560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384829299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3427" y="3419536"/>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itle 4"/>
          <p:cNvSpPr>
            <a:spLocks noGrp="1"/>
          </p:cNvSpPr>
          <p:nvPr>
            <p:ph type="title"/>
          </p:nvPr>
        </p:nvSpPr>
        <p:spPr>
          <a:xfrm>
            <a:off x="893427" y="2615888"/>
            <a:ext cx="8229600" cy="803648"/>
          </a:xfrm>
        </p:spPr>
        <p:txBody>
          <a:bodyPr/>
          <a:lstStyle/>
          <a:p>
            <a:r>
              <a:rPr lang="en-US"/>
              <a:t>Click to edit Master title style</a:t>
            </a:r>
          </a:p>
        </p:txBody>
      </p:sp>
    </p:spTree>
    <p:extLst>
      <p:ext uri="{BB962C8B-B14F-4D97-AF65-F5344CB8AC3E}">
        <p14:creationId xmlns:p14="http://schemas.microsoft.com/office/powerpoint/2010/main" val="5877033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22581"/>
            <a:ext cx="8229600" cy="77893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45253" y="1003292"/>
            <a:ext cx="8229600" cy="5120923"/>
          </a:xfrm>
        </p:spPr>
        <p:txBody>
          <a:bodyPr>
            <a:normAutofit/>
          </a:bodyPr>
          <a:lstStyle>
            <a:lvl1pPr>
              <a:buClr>
                <a:srgbClr val="FFCC00"/>
              </a:buClr>
              <a:defRPr sz="3200"/>
            </a:lvl1pPr>
            <a:lvl2pPr>
              <a:buClr>
                <a:srgbClr val="FFCC00"/>
              </a:buClr>
              <a:defRPr sz="2800"/>
            </a:lvl2pPr>
            <a:lvl3pPr>
              <a:buClr>
                <a:srgbClr val="FFCC00"/>
              </a:buClr>
              <a:defRPr sz="2400"/>
            </a:lvl3pPr>
            <a:lvl4pPr>
              <a:buClr>
                <a:srgbClr val="FFCC00"/>
              </a:buClr>
              <a:defRPr sz="1800"/>
            </a:lvl4pPr>
            <a:lvl5pPr>
              <a:buClr>
                <a:srgbClr val="FFCC00"/>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42574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22581"/>
            <a:ext cx="8229600" cy="77893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45253" y="1003292"/>
            <a:ext cx="8229600" cy="5120923"/>
          </a:xfrm>
        </p:spPr>
        <p:txBody>
          <a:bodyPr>
            <a:normAutofit/>
          </a:bodyPr>
          <a:lstStyle>
            <a:lvl1pPr>
              <a:buClr>
                <a:srgbClr val="FFCC00"/>
              </a:buClr>
              <a:defRPr sz="3200"/>
            </a:lvl1pPr>
            <a:lvl2pPr>
              <a:buClr>
                <a:srgbClr val="FFCC00"/>
              </a:buClr>
              <a:defRPr sz="2800"/>
            </a:lvl2pPr>
            <a:lvl3pPr>
              <a:buClr>
                <a:srgbClr val="FFCC00"/>
              </a:buClr>
              <a:defRPr sz="2400"/>
            </a:lvl3pPr>
            <a:lvl4pPr>
              <a:buClr>
                <a:srgbClr val="FFCC00"/>
              </a:buClr>
              <a:defRPr sz="1800"/>
            </a:lvl4pPr>
            <a:lvl5pPr>
              <a:buClr>
                <a:srgbClr val="FFCC00"/>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081796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2"/>
            <a:ext cx="8229600" cy="986645"/>
          </a:xfrm>
        </p:spPr>
        <p:txBody>
          <a:bodyPr/>
          <a:lstStyle>
            <a:lvl1pPr algn="ctr">
              <a:defRPr>
                <a:solidFill>
                  <a:srgbClr val="F2B410"/>
                </a:solidFill>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buClr>
                <a:srgbClr val="FFCC00"/>
              </a:buClr>
              <a:defRPr sz="2800"/>
            </a:lvl1pPr>
            <a:lvl2pPr>
              <a:buClr>
                <a:srgbClr val="FFCC00"/>
              </a:buClr>
              <a:defRPr sz="2400"/>
            </a:lvl2pPr>
            <a:lvl3pPr>
              <a:buClr>
                <a:srgbClr val="FFCC00"/>
              </a:buClr>
              <a:defRPr sz="2000"/>
            </a:lvl3pPr>
            <a:lvl4pPr>
              <a:buClr>
                <a:srgbClr val="FFCC00"/>
              </a:buClr>
              <a:defRPr sz="1800"/>
            </a:lvl4pPr>
            <a:lvl5pPr>
              <a:buClr>
                <a:srgbClr val="FFCC00"/>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433"/>
          </a:xfrm>
        </p:spPr>
        <p:txBody>
          <a:bodyPr/>
          <a:lstStyle>
            <a:lvl1pPr>
              <a:buClr>
                <a:srgbClr val="FFCC00"/>
              </a:buClr>
              <a:defRPr sz="2800"/>
            </a:lvl1pPr>
            <a:lvl2pPr>
              <a:buClr>
                <a:srgbClr val="FFCC00"/>
              </a:buClr>
              <a:defRPr sz="2400"/>
            </a:lvl2pPr>
            <a:lvl3pPr>
              <a:buClr>
                <a:srgbClr val="FFCC00"/>
              </a:buClr>
              <a:defRPr sz="2000"/>
            </a:lvl3pPr>
            <a:lvl4pPr>
              <a:buClr>
                <a:srgbClr val="FFCC00"/>
              </a:buClr>
              <a:defRPr sz="1800"/>
            </a:lvl4pPr>
            <a:lvl5pPr>
              <a:buClr>
                <a:srgbClr val="FFCC00"/>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33255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39976548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8556"/>
            <a:ext cx="9144000" cy="803648"/>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14899350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6221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ED3217-8EF9-4D17-9D17-FBFAF278C83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151793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4FBC7-543B-44A6-AD7D-496A710F064B}"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2240615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D3217-8EF9-4D17-9D17-FBFAF278C83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1939083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ED3217-8EF9-4D17-9D17-FBFAF278C83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3101368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ED3217-8EF9-4D17-9D17-FBFAF278C83A}"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2294997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ED3217-8EF9-4D17-9D17-FBFAF278C83A}"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72916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ED3217-8EF9-4D17-9D17-FBFAF278C83A}"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2620306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D3217-8EF9-4D17-9D17-FBFAF278C83A}"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3853817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ED3217-8EF9-4D17-9D17-FBFAF278C83A}"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652598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ED3217-8EF9-4D17-9D17-FBFAF278C83A}"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274844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D3217-8EF9-4D17-9D17-FBFAF278C83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1301859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D3217-8EF9-4D17-9D17-FBFAF278C83A}"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t>‹#›</a:t>
            </a:fld>
            <a:endParaRPr lang="en-US"/>
          </a:p>
        </p:txBody>
      </p:sp>
    </p:spTree>
    <p:extLst>
      <p:ext uri="{BB962C8B-B14F-4D97-AF65-F5344CB8AC3E}">
        <p14:creationId xmlns:p14="http://schemas.microsoft.com/office/powerpoint/2010/main" val="188653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4FBC7-543B-44A6-AD7D-496A710F064B}"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1198457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829603-0FDA-48B7-9C83-A5BA6C5782FC}"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2164649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829603-0FDA-48B7-9C83-A5BA6C5782FC}"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2878620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29603-0FDA-48B7-9C83-A5BA6C5782FC}"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2578706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829603-0FDA-48B7-9C83-A5BA6C5782FC}"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1245669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829603-0FDA-48B7-9C83-A5BA6C5782FC}"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2268964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829603-0FDA-48B7-9C83-A5BA6C5782FC}"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2232445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29603-0FDA-48B7-9C83-A5BA6C5782FC}"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3028113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29603-0FDA-48B7-9C83-A5BA6C5782FC}"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1521216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29603-0FDA-48B7-9C83-A5BA6C5782FC}"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2363962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829603-0FDA-48B7-9C83-A5BA6C5782FC}"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111759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4FBC7-543B-44A6-AD7D-496A710F064B}"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4388520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829603-0FDA-48B7-9C83-A5BA6C5782FC}"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ABF0-DEC4-4406-8A8D-156DB14A4B08}" type="slidenum">
              <a:rPr lang="en-US" smtClean="0"/>
              <a:t>‹#›</a:t>
            </a:fld>
            <a:endParaRPr lang="en-US"/>
          </a:p>
        </p:txBody>
      </p:sp>
    </p:spTree>
    <p:extLst>
      <p:ext uri="{BB962C8B-B14F-4D97-AF65-F5344CB8AC3E}">
        <p14:creationId xmlns:p14="http://schemas.microsoft.com/office/powerpoint/2010/main" val="15379892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l="45361" t="13956" r="45172" b="77457"/>
          <a:stretch>
            <a:fillRect/>
          </a:stretch>
        </p:blipFill>
        <p:spPr bwMode="auto">
          <a:xfrm>
            <a:off x="0" y="3429000"/>
            <a:ext cx="9144000" cy="3429000"/>
          </a:xfrm>
          <a:prstGeom prst="rect">
            <a:avLst/>
          </a:prstGeom>
          <a:noFill/>
          <a:ln w="9525">
            <a:noFill/>
            <a:miter lim="800000"/>
            <a:headEnd/>
            <a:tailEnd/>
          </a:ln>
        </p:spPr>
      </p:pic>
      <p:pic>
        <p:nvPicPr>
          <p:cNvPr id="4" name="Picture 9"/>
          <p:cNvPicPr>
            <a:picLocks noChangeAspect="1" noChangeArrowheads="1"/>
          </p:cNvPicPr>
          <p:nvPr/>
        </p:nvPicPr>
        <p:blipFill>
          <a:blip r:embed="rId2" cstate="print"/>
          <a:srcRect l="42047" t="49384" r="43752" b="3381"/>
          <a:stretch>
            <a:fillRect/>
          </a:stretch>
        </p:blipFill>
        <p:spPr bwMode="auto">
          <a:xfrm>
            <a:off x="0" y="0"/>
            <a:ext cx="9144000" cy="3429000"/>
          </a:xfrm>
          <a:prstGeom prst="rect">
            <a:avLst/>
          </a:prstGeom>
          <a:noFill/>
          <a:ln w="9525">
            <a:noFill/>
            <a:miter lim="800000"/>
            <a:headEnd/>
            <a:tailEnd/>
          </a:ln>
        </p:spPr>
      </p:pic>
      <p:pic>
        <p:nvPicPr>
          <p:cNvPr id="5" name="Picture 10" descr="02.wmf"/>
          <p:cNvPicPr>
            <a:picLocks noChangeAspect="1"/>
          </p:cNvPicPr>
          <p:nvPr userDrawn="1"/>
        </p:nvPicPr>
        <p:blipFill>
          <a:blip r:embed="rId3" cstate="print">
            <a:lum bright="100000"/>
          </a:blip>
          <a:srcRect/>
          <a:stretch>
            <a:fillRect/>
          </a:stretch>
        </p:blipFill>
        <p:spPr bwMode="auto">
          <a:xfrm>
            <a:off x="6400800" y="6096000"/>
            <a:ext cx="2327275" cy="458788"/>
          </a:xfrm>
          <a:prstGeom prst="rect">
            <a:avLst/>
          </a:prstGeom>
          <a:noFill/>
          <a:ln w="9525">
            <a:noFill/>
            <a:miter lim="800000"/>
            <a:headEnd/>
            <a:tailEnd/>
          </a:ln>
        </p:spPr>
      </p:pic>
      <p:sp>
        <p:nvSpPr>
          <p:cNvPr id="8" name="Subtitle 2"/>
          <p:cNvSpPr>
            <a:spLocks noGrp="1"/>
          </p:cNvSpPr>
          <p:nvPr>
            <p:ph type="subTitle" idx="1"/>
          </p:nvPr>
        </p:nvSpPr>
        <p:spPr>
          <a:xfrm>
            <a:off x="685800" y="4572000"/>
            <a:ext cx="6400800" cy="1600200"/>
          </a:xfrm>
        </p:spPr>
        <p:txBody>
          <a:bodyPr>
            <a:normAutofit/>
          </a:bodyPr>
          <a:lstStyle>
            <a:lvl1pPr>
              <a:buNone/>
              <a:defRPr>
                <a:solidFill>
                  <a:schemeClr val="bg1">
                    <a:lumMod val="75000"/>
                  </a:schemeClr>
                </a:solidFill>
              </a:defRPr>
            </a:lvl1pPr>
          </a:lstStyle>
          <a:p>
            <a:r>
              <a:rPr lang="en-US" dirty="0"/>
              <a:t>Click to edit Master subtitle style</a:t>
            </a:r>
          </a:p>
        </p:txBody>
      </p:sp>
      <p:sp>
        <p:nvSpPr>
          <p:cNvPr id="9" name="Title 1"/>
          <p:cNvSpPr>
            <a:spLocks noGrp="1"/>
          </p:cNvSpPr>
          <p:nvPr>
            <p:ph type="ctrTitle"/>
          </p:nvPr>
        </p:nvSpPr>
        <p:spPr>
          <a:xfrm>
            <a:off x="685800" y="3635375"/>
            <a:ext cx="7772400" cy="936625"/>
          </a:xfrm>
        </p:spPr>
        <p:txBody>
          <a:bodyPr/>
          <a:lstStyle>
            <a:lvl1pPr>
              <a:defRPr>
                <a:solidFill>
                  <a:schemeClr val="bg1"/>
                </a:solidFill>
              </a:defRPr>
            </a:lvl1pPr>
          </a:lstStyle>
          <a:p>
            <a:r>
              <a:rPr lang="en-US" dirty="0"/>
              <a:t>Click to edit Master title style</a:t>
            </a:r>
          </a:p>
        </p:txBody>
      </p:sp>
      <p:sp>
        <p:nvSpPr>
          <p:cNvPr id="7" name="Rectangle 6"/>
          <p:cNvSpPr/>
          <p:nvPr/>
        </p:nvSpPr>
        <p:spPr>
          <a:xfrm>
            <a:off x="0" y="1676400"/>
            <a:ext cx="9144000" cy="1752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54142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34962"/>
            <a:ext cx="8229600" cy="655638"/>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13740065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2787172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1416050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0375"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52600"/>
            <a:ext cx="40401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52600"/>
            <a:ext cx="40417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1573855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821416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1018551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37513160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215604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4FBC7-543B-44A6-AD7D-496A710F064B}"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22499012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322809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9AC76A-A334-4D73-9C53-415130F6BCBE}"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CFDA1D72-B0BA-4F5D-892B-D6C858A144E2}" type="slidenum">
              <a:rPr lang="en-US" smtClean="0"/>
              <a:pPr/>
              <a:t>‹#›</a:t>
            </a:fld>
            <a:endParaRPr lang="en-US"/>
          </a:p>
        </p:txBody>
      </p:sp>
    </p:spTree>
    <p:extLst>
      <p:ext uri="{BB962C8B-B14F-4D97-AF65-F5344CB8AC3E}">
        <p14:creationId xmlns:p14="http://schemas.microsoft.com/office/powerpoint/2010/main" val="300130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E59642B-3C76-40C6-9FC6-A4598A69A624}"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15149659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9642B-3C76-40C6-9FC6-A4598A69A624}"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41979407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9642B-3C76-40C6-9FC6-A4598A69A624}"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870049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59642B-3C76-40C6-9FC6-A4598A69A624}"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779891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59642B-3C76-40C6-9FC6-A4598A69A624}"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1421892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59642B-3C76-40C6-9FC6-A4598A69A624}"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14168137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9642B-3C76-40C6-9FC6-A4598A69A624}"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13924035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E59642B-3C76-40C6-9FC6-A4598A69A624}"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220935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14FBC7-543B-44A6-AD7D-496A710F064B}"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3600382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E59642B-3C76-40C6-9FC6-A4598A69A624}"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19491033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9642B-3C76-40C6-9FC6-A4598A69A624}"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37251788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9642B-3C76-40C6-9FC6-A4598A69A624}"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5807-5110-46D9-9D14-81CE16D61593}" type="slidenum">
              <a:rPr lang="en-US" smtClean="0"/>
              <a:t>‹#›</a:t>
            </a:fld>
            <a:endParaRPr lang="en-US"/>
          </a:p>
        </p:txBody>
      </p:sp>
    </p:spTree>
    <p:extLst>
      <p:ext uri="{BB962C8B-B14F-4D97-AF65-F5344CB8AC3E}">
        <p14:creationId xmlns:p14="http://schemas.microsoft.com/office/powerpoint/2010/main" val="3274068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8608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8463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9480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9195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678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173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5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14FBC7-543B-44A6-AD7D-496A710F064B}"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DAA1F-0EC6-49A2-B72F-A68FC92055E0}" type="slidenum">
              <a:rPr lang="en-US" smtClean="0"/>
              <a:t>‹#›</a:t>
            </a:fld>
            <a:endParaRPr lang="en-US"/>
          </a:p>
        </p:txBody>
      </p:sp>
    </p:spTree>
    <p:extLst>
      <p:ext uri="{BB962C8B-B14F-4D97-AF65-F5344CB8AC3E}">
        <p14:creationId xmlns:p14="http://schemas.microsoft.com/office/powerpoint/2010/main" val="917260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762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6093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1228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D3217-8EF9-4D17-9D17-FBFAF278C83A}"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66FBCF-8101-49AF-A679-9B24C7A268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01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7.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8.w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4FBC7-543B-44A6-AD7D-496A710F064B}" type="datetimeFigureOut">
              <a:rPr lang="en-US" smtClean="0"/>
              <a:t>9/25/2017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DAA1F-0EC6-49A2-B72F-A68FC92055E0}" type="slidenum">
              <a:rPr lang="en-US" smtClean="0"/>
              <a:t>‹#›</a:t>
            </a:fld>
            <a:endParaRPr lang="en-US"/>
          </a:p>
        </p:txBody>
      </p:sp>
    </p:spTree>
    <p:extLst>
      <p:ext uri="{BB962C8B-B14F-4D97-AF65-F5344CB8AC3E}">
        <p14:creationId xmlns:p14="http://schemas.microsoft.com/office/powerpoint/2010/main" val="3266424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1925"/>
            <a:ext cx="9144000" cy="5608320"/>
          </a:xfrm>
          <a:prstGeom prst="rect">
            <a:avLst/>
          </a:prstGeom>
          <a:solidFill>
            <a:srgbClr val="126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899163"/>
            <a:ext cx="8229600" cy="891671"/>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843287"/>
            <a:ext cx="8229600" cy="42828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403568"/>
            <a:ext cx="2133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D1BB8595-08D9-A942-9AAF-F42EF9933F95}" type="slidenum">
              <a:rPr lang="en-US" smtClean="0"/>
              <a:pPr/>
              <a:t>‹#›</a:t>
            </a:fld>
            <a:endParaRPr lang="en-US"/>
          </a:p>
        </p:txBody>
      </p:sp>
      <p:pic>
        <p:nvPicPr>
          <p:cNvPr id="8" name="Picture 7" descr="NHTSA_type_rev.gif"/>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16561" y="6468552"/>
            <a:ext cx="675719" cy="232701"/>
          </a:xfrm>
          <a:prstGeom prst="rect">
            <a:avLst/>
          </a:prstGeom>
        </p:spPr>
      </p:pic>
      <p:pic>
        <p:nvPicPr>
          <p:cNvPr id="9" name="Picture 8" descr="icons_horz.gif"/>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7915" y="150359"/>
            <a:ext cx="823919" cy="283739"/>
          </a:xfrm>
          <a:prstGeom prst="rect">
            <a:avLst/>
          </a:prstGeom>
        </p:spPr>
      </p:pic>
    </p:spTree>
    <p:extLst>
      <p:ext uri="{BB962C8B-B14F-4D97-AF65-F5344CB8AC3E}">
        <p14:creationId xmlns:p14="http://schemas.microsoft.com/office/powerpoint/2010/main" val="37389538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spcBef>
          <a:spcPct val="0"/>
        </a:spcBef>
        <a:buNone/>
        <a:defRPr sz="2400" b="1" kern="1200" spc="15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FBE4F-3371-4043-BFEC-5EFB75CBAFD2}" type="datetimeFigureOut">
              <a:rPr lang="en-US" smtClean="0"/>
              <a:t>9/25/2017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1318A-A17F-413B-BA35-585848017DD9}"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59628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556"/>
            <a:ext cx="8229600" cy="803648"/>
          </a:xfrm>
          <a:prstGeom prst="rect">
            <a:avLst/>
          </a:prstGeom>
        </p:spPr>
        <p:txBody>
          <a:bodyPr vert="horz" lIns="91440" tIns="45720" rIns="91440" bIns="45720" rtlCol="0" anchor="b">
            <a:normAutofit/>
          </a:bodyPr>
          <a:lstStyle/>
          <a:p>
            <a:pPr lvl="0" algn="ctr" rtl="0" eaLnBrk="0" fontAlgn="base" hangingPunct="0">
              <a:lnSpc>
                <a:spcPct val="80000"/>
              </a:lnSpc>
              <a:spcBef>
                <a:spcPct val="0"/>
              </a:spcBef>
              <a:spcAft>
                <a:spcPct val="0"/>
              </a:spcAft>
            </a:pPr>
            <a:r>
              <a:rPr lang="en-US" dirty="0"/>
              <a:t>Click to edit Master title style</a:t>
            </a:r>
          </a:p>
        </p:txBody>
      </p:sp>
      <p:sp>
        <p:nvSpPr>
          <p:cNvPr id="3" name="Text Placeholder 2"/>
          <p:cNvSpPr>
            <a:spLocks noGrp="1"/>
          </p:cNvSpPr>
          <p:nvPr>
            <p:ph type="body" idx="1"/>
          </p:nvPr>
        </p:nvSpPr>
        <p:spPr>
          <a:xfrm>
            <a:off x="457200" y="1004712"/>
            <a:ext cx="8229600" cy="5120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2639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ransition>
    <p:fade/>
  </p:transition>
  <p:hf sldNum="0" hdr="0" ftr="0" dt="0"/>
  <p:txStyles>
    <p:titleStyle>
      <a:lvl1pPr algn="l" defTabSz="457200" rtl="0" eaLnBrk="1" latinLnBrk="0" hangingPunct="1">
        <a:spcBef>
          <a:spcPct val="0"/>
        </a:spcBef>
        <a:buNone/>
        <a:defRPr lang="en-US" sz="3600" b="0" i="0" kern="1200" spc="-150" dirty="0">
          <a:ln w="6350">
            <a:solidFill>
              <a:schemeClr val="tx1"/>
            </a:solidFill>
          </a:ln>
          <a:solidFill>
            <a:srgbClr val="F2B410"/>
          </a:solidFill>
          <a:effectLst>
            <a:outerShdw blurRad="63500" dist="63500" dir="2700000" algn="tl" rotWithShape="0">
              <a:prstClr val="black">
                <a:alpha val="65000"/>
              </a:prstClr>
            </a:outerShdw>
          </a:effectLst>
          <a:latin typeface="Franklin Gothic Heavy" pitchFamily="34" charset="0"/>
          <a:ea typeface="ＭＳ Ｐゴシック" charset="0"/>
          <a:cs typeface="Franklin Gothic Heavy" pitchFamily="34" charset="0"/>
        </a:defRPr>
      </a:lvl1pPr>
    </p:titleStyle>
    <p:bodyStyle>
      <a:lvl1pPr marL="457200" indent="-457200" algn="l" defTabSz="457200" rtl="0" eaLnBrk="1" latinLnBrk="0" hangingPunct="1">
        <a:spcBef>
          <a:spcPct val="20000"/>
        </a:spcBef>
        <a:buClr>
          <a:srgbClr val="FFCC00"/>
        </a:buClr>
        <a:buSzPct val="130000"/>
        <a:buFont typeface="Wingdings" panose="05000000000000000000" pitchFamily="2" charset="2"/>
        <a:buChar char="§"/>
        <a:defRPr lang="en-US" sz="3200" b="1" i="0" kern="1200" dirty="0" smtClean="0">
          <a:solidFill>
            <a:srgbClr val="FFFFFF"/>
          </a:solidFill>
          <a:effectLst>
            <a:outerShdw blurRad="63500" dist="63500" dir="2700000" algn="tl" rotWithShape="0">
              <a:prstClr val="black">
                <a:alpha val="65000"/>
              </a:prstClr>
            </a:outerShdw>
          </a:effectLst>
          <a:latin typeface="Franklin Gothic Medium" pitchFamily="34" charset="0"/>
          <a:ea typeface="ＭＳ Ｐゴシック" charset="0"/>
          <a:cs typeface="Arial" pitchFamily="34" charset="0"/>
        </a:defRPr>
      </a:lvl1pPr>
      <a:lvl2pPr marL="688975" indent="-231775" algn="l" defTabSz="457200" rtl="0" eaLnBrk="1" latinLnBrk="0" hangingPunct="1">
        <a:spcBef>
          <a:spcPct val="20000"/>
        </a:spcBef>
        <a:buClr>
          <a:srgbClr val="FFCC00"/>
        </a:buClr>
        <a:buSzPct val="80000"/>
        <a:buFont typeface="Wingdings" charset="2"/>
        <a:buChar char="§"/>
        <a:tabLst>
          <a:tab pos="688975" algn="l"/>
        </a:tabLst>
        <a:defRPr lang="en-US" sz="2800" b="1" i="0" kern="1200" dirty="0" smtClean="0">
          <a:solidFill>
            <a:srgbClr val="FFFFFF"/>
          </a:solidFill>
          <a:effectLst>
            <a:outerShdw blurRad="63500" dist="63500" dir="2700000" algn="tl" rotWithShape="0">
              <a:prstClr val="black">
                <a:alpha val="65000"/>
              </a:prstClr>
            </a:outerShdw>
          </a:effectLst>
          <a:latin typeface="Franklin Gothic Medium" pitchFamily="34" charset="0"/>
          <a:ea typeface="ＭＳ Ｐゴシック" charset="0"/>
          <a:cs typeface="Arial" pitchFamily="34" charset="0"/>
        </a:defRPr>
      </a:lvl2pPr>
      <a:lvl3pPr marL="1143000" indent="-228600" algn="l" defTabSz="457200" rtl="0" eaLnBrk="1" latinLnBrk="0" hangingPunct="1">
        <a:spcBef>
          <a:spcPct val="20000"/>
        </a:spcBef>
        <a:buClr>
          <a:srgbClr val="FFCC00"/>
        </a:buClr>
        <a:buSzPct val="100000"/>
        <a:buFont typeface="Wingdings" charset="2"/>
        <a:buChar char="§"/>
        <a:defRPr lang="en-US" sz="2400" b="1" i="0" kern="1200" dirty="0" smtClean="0">
          <a:solidFill>
            <a:srgbClr val="FFFFFF"/>
          </a:solidFill>
          <a:effectLst>
            <a:outerShdw blurRad="63500" dist="63500" dir="2700000" algn="tl" rotWithShape="0">
              <a:prstClr val="black">
                <a:alpha val="65000"/>
              </a:prstClr>
            </a:outerShdw>
          </a:effectLst>
          <a:latin typeface="Franklin Gothic Medium" panose="020B0603020102020204" pitchFamily="34" charset="0"/>
          <a:ea typeface="ＭＳ Ｐゴシック" charset="0"/>
          <a:cs typeface="Arial" pitchFamily="34" charset="0"/>
        </a:defRPr>
      </a:lvl3pPr>
      <a:lvl4pPr marL="1600200" indent="-228600" algn="l" defTabSz="457200" rtl="0" eaLnBrk="1" latinLnBrk="0" hangingPunct="1">
        <a:spcBef>
          <a:spcPct val="20000"/>
        </a:spcBef>
        <a:buClr>
          <a:srgbClr val="FFCC00"/>
        </a:buClr>
        <a:buSzPct val="100000"/>
        <a:buFont typeface="Wingdings" charset="2"/>
        <a:buChar char="§"/>
        <a:defRPr lang="en-US" sz="1800" b="1" i="0" kern="1200" dirty="0" smtClean="0">
          <a:solidFill>
            <a:srgbClr val="FFFFFF"/>
          </a:solidFill>
          <a:effectLst>
            <a:outerShdw blurRad="63500" dist="63500" dir="2700000" algn="tl" rotWithShape="0">
              <a:prstClr val="black">
                <a:alpha val="65000"/>
              </a:prstClr>
            </a:outerShdw>
          </a:effectLst>
          <a:latin typeface="Franklin Gothic Medium" panose="020B0603020102020204" pitchFamily="34" charset="0"/>
          <a:ea typeface="ＭＳ Ｐゴシック" charset="0"/>
          <a:cs typeface="Arial" pitchFamily="34" charset="0"/>
        </a:defRPr>
      </a:lvl4pPr>
      <a:lvl5pPr marL="2057400" indent="-228600" algn="l" defTabSz="457200" rtl="0" eaLnBrk="1" latinLnBrk="0" hangingPunct="1">
        <a:spcBef>
          <a:spcPct val="20000"/>
        </a:spcBef>
        <a:buClr>
          <a:srgbClr val="FFCC00"/>
        </a:buClr>
        <a:buSzPct val="100000"/>
        <a:buFont typeface="Wingdings" charset="2"/>
        <a:buChar char="§"/>
        <a:defRPr lang="en-US" sz="1600" b="1" i="0" kern="1200" dirty="0">
          <a:solidFill>
            <a:srgbClr val="FFFFFF"/>
          </a:solidFill>
          <a:effectLst>
            <a:outerShdw blurRad="63500" dist="63500" dir="2700000" algn="tl" rotWithShape="0">
              <a:prstClr val="black">
                <a:alpha val="65000"/>
              </a:prstClr>
            </a:outerShdw>
          </a:effectLst>
          <a:latin typeface="Franklin Gothic Medium" panose="020B0603020102020204"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D3217-8EF9-4D17-9D17-FBFAF278C83A}" type="datetimeFigureOut">
              <a:rPr lang="en-US" smtClean="0"/>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FBCF-8101-49AF-A679-9B24C7A26814}" type="slidenum">
              <a:rPr lang="en-US" smtClean="0"/>
              <a:t>‹#›</a:t>
            </a:fld>
            <a:endParaRPr lang="en-US"/>
          </a:p>
        </p:txBody>
      </p:sp>
    </p:spTree>
    <p:extLst>
      <p:ext uri="{BB962C8B-B14F-4D97-AF65-F5344CB8AC3E}">
        <p14:creationId xmlns:p14="http://schemas.microsoft.com/office/powerpoint/2010/main" val="3353539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29603-0FDA-48B7-9C83-A5BA6C5782FC}" type="datetimeFigureOut">
              <a:rPr lang="en-US" smtClean="0"/>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CABF0-DEC4-4406-8A8D-156DB14A4B08}" type="slidenum">
              <a:rPr lang="en-US" smtClean="0"/>
              <a:t>‹#›</a:t>
            </a:fld>
            <a:endParaRPr lang="en-US"/>
          </a:p>
        </p:txBody>
      </p:sp>
    </p:spTree>
    <p:extLst>
      <p:ext uri="{BB962C8B-B14F-4D97-AF65-F5344CB8AC3E}">
        <p14:creationId xmlns:p14="http://schemas.microsoft.com/office/powerpoint/2010/main" val="65279565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Title Placeholder 1"/>
          <p:cNvSpPr>
            <a:spLocks noGrp="1"/>
          </p:cNvSpPr>
          <p:nvPr>
            <p:ph type="title"/>
          </p:nvPr>
        </p:nvSpPr>
        <p:spPr bwMode="auto">
          <a:xfrm>
            <a:off x="152400" y="334962"/>
            <a:ext cx="82296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bg1">
                    <a:lumMod val="95000"/>
                  </a:schemeClr>
                </a:solidFill>
                <a:latin typeface="+mn-lt"/>
              </a:defRPr>
            </a:lvl1pPr>
          </a:lstStyle>
          <a:p>
            <a:r>
              <a:rPr lang="en-US" dirty="0"/>
              <a:t>Slide </a:t>
            </a:r>
            <a:fld id="{368263B5-4446-4E2A-82CD-6B1A3730A66E}" type="slidenum">
              <a:rPr lang="en-US" smtClean="0"/>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pic>
        <p:nvPicPr>
          <p:cNvPr id="1032" name="Picture 8" descr="02.wmf"/>
          <p:cNvPicPr>
            <a:picLocks noChangeAspect="1"/>
          </p:cNvPicPr>
          <p:nvPr/>
        </p:nvPicPr>
        <p:blipFill>
          <a:blip r:embed="rId13" cstate="print">
            <a:lum bright="100000"/>
          </a:blip>
          <a:srcRect/>
          <a:stretch>
            <a:fillRect/>
          </a:stretch>
        </p:blipFill>
        <p:spPr bwMode="auto">
          <a:xfrm>
            <a:off x="7708900" y="6477000"/>
            <a:ext cx="1330325" cy="261938"/>
          </a:xfrm>
          <a:prstGeom prst="rect">
            <a:avLst/>
          </a:prstGeom>
          <a:noFill/>
          <a:ln w="9525">
            <a:noFill/>
            <a:miter lim="800000"/>
            <a:headEnd/>
            <a:tailEnd/>
          </a:ln>
        </p:spPr>
      </p:pic>
      <p:sp>
        <p:nvSpPr>
          <p:cNvPr id="11" name="Rectangle 10"/>
          <p:cNvSpPr/>
          <p:nvPr userDrawn="1"/>
        </p:nvSpPr>
        <p:spPr>
          <a:xfrm>
            <a:off x="0" y="152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p:cNvPicPr>
            <a:picLocks noChangeArrowheads="1"/>
          </p:cNvPicPr>
          <p:nvPr userDrawn="1"/>
        </p:nvPicPr>
        <p:blipFill>
          <a:blip r:embed="rId14" cstate="print"/>
          <a:srcRect l="42047" t="54750" r="43752" b="3382"/>
          <a:stretch>
            <a:fillRect/>
          </a:stretch>
        </p:blipFill>
        <p:spPr bwMode="auto">
          <a:xfrm>
            <a:off x="-1" y="-15240"/>
            <a:ext cx="9153144" cy="182880"/>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1807132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fontAlgn="base" hangingPunct="1">
        <a:spcBef>
          <a:spcPct val="0"/>
        </a:spcBef>
        <a:spcAft>
          <a:spcPct val="0"/>
        </a:spcAft>
        <a:defRPr sz="4400" kern="1200">
          <a:solidFill>
            <a:schemeClr val="bg1"/>
          </a:solidFill>
          <a:latin typeface="Book Antiqua" pitchFamily="18" charset="0"/>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59642B-3C76-40C6-9FC6-A4598A69A624}" type="datetimeFigureOut">
              <a:rPr lang="en-US" smtClean="0"/>
              <a:t>9/25/2017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9A5807-5110-46D9-9D14-81CE16D61593}" type="slidenum">
              <a:rPr lang="en-US" smtClean="0"/>
              <a:t>‹#›</a:t>
            </a:fld>
            <a:endParaRPr lang="en-US"/>
          </a:p>
        </p:txBody>
      </p:sp>
    </p:spTree>
    <p:extLst>
      <p:ext uri="{BB962C8B-B14F-4D97-AF65-F5344CB8AC3E}">
        <p14:creationId xmlns:p14="http://schemas.microsoft.com/office/powerpoint/2010/main" val="30194268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ED3217-8EF9-4D17-9D17-FBFAF278C83A}" type="datetimeFigureOut">
              <a:rPr lang="en-US" smtClean="0">
                <a:solidFill>
                  <a:prstClr val="black">
                    <a:tint val="75000"/>
                  </a:prstClr>
                </a:solidFill>
              </a:rPr>
              <a:pPr defTabSz="914400"/>
              <a:t>9/25/2017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A66FBCF-8101-49AF-A679-9B24C7A2681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800603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20.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oleObject" Target="../embeddings/oleObject5.bin"/><Relationship Id="rId4" Type="http://schemas.openxmlformats.org/officeDocument/2006/relationships/image" Target="../media/image2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ecfr.gov/" TargetMode="External"/><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audio" Target="file:///C:\Users\Brian%20J.%20Perks\Desktop\ATD%20Presentation\Assets\BFT%20Sound.mp3" TargetMode="External"/><Relationship Id="rId1" Type="http://schemas.microsoft.com/office/2007/relationships/media" Target="file:///C:\Users\Brian%20J.%20Perks\Desktop\ATD%20Presentation\Assets\BFT%20Sound.mp3" TargetMode="Externa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notesSlide" Target="../notesSlides/notesSlide3.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file:///C:\Users\Brian%20J.%20Perks\Desktop\ATD%20Presentation\Assets\BFT%20Sound.mp3" TargetMode="External"/><Relationship Id="rId1" Type="http://schemas.microsoft.com/office/2007/relationships/media" Target="file:///C:\Users\Brian%20J.%20Perks\Desktop\ATD%20Presentation\Assets\BFT%20Sound.mp3" TargetMode="Externa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notesSlide" Target="../notesSlides/notesSlide10.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2.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3.xml"/></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nfpa.org/1917" TargetMode="External"/><Relationship Id="rId1" Type="http://schemas.openxmlformats.org/officeDocument/2006/relationships/slideLayout" Target="../slideLayouts/slideLayout73.xml"/></Relationships>
</file>

<file path=ppt/slides/_rels/slide98.xml.rels><?xml version="1.0" encoding="UTF-8" standalone="yes"?>
<Relationships xmlns="http://schemas.openxmlformats.org/package/2006/relationships"><Relationship Id="rId3" Type="http://schemas.openxmlformats.org/officeDocument/2006/relationships/hyperlink" Target="mailto:michael.berg@vdh.virginia.gov" TargetMode="External"/><Relationship Id="rId2" Type="http://schemas.openxmlformats.org/officeDocument/2006/relationships/hyperlink" Target="mailto:dfischler30@aol.com" TargetMode="External"/><Relationship Id="rId1" Type="http://schemas.openxmlformats.org/officeDocument/2006/relationships/slideLayout" Target="../slideLayouts/slideLayout73.xml"/><Relationship Id="rId6" Type="http://schemas.openxmlformats.org/officeDocument/2006/relationships/image" Target="../media/image43.png"/><Relationship Id="rId5" Type="http://schemas.openxmlformats.org/officeDocument/2006/relationships/hyperlink" Target="http://www.nfpa.org/1917" TargetMode="External"/><Relationship Id="rId4" Type="http://schemas.openxmlformats.org/officeDocument/2006/relationships/hyperlink" Target="mailto:kholland@nfpa.org"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Tree>
    <p:extLst>
      <p:ext uri="{BB962C8B-B14F-4D97-AF65-F5344CB8AC3E}">
        <p14:creationId xmlns:p14="http://schemas.microsoft.com/office/powerpoint/2010/main" val="12421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GVS Development and Status</a:t>
            </a: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Mark </a:t>
            </a:r>
            <a:r>
              <a:rPr lang="en-US" sz="2400" dirty="0" err="1">
                <a:solidFill>
                  <a:schemeClr val="bg1"/>
                </a:solidFill>
              </a:rPr>
              <a:t>Postma</a:t>
            </a:r>
            <a:endParaRPr lang="en-US" sz="2400" dirty="0">
              <a:solidFill>
                <a:schemeClr val="bg1"/>
              </a:solidFill>
            </a:endParaRPr>
          </a:p>
          <a:p>
            <a:pPr algn="ctr">
              <a:buNone/>
            </a:pPr>
            <a:r>
              <a:rPr lang="en-US" sz="2400" dirty="0">
                <a:solidFill>
                  <a:schemeClr val="bg1"/>
                </a:solidFill>
              </a:rPr>
              <a:t>GVS Co-Chair, CAAS</a:t>
            </a:r>
          </a:p>
        </p:txBody>
      </p:sp>
    </p:spTree>
    <p:extLst>
      <p:ext uri="{BB962C8B-B14F-4D97-AF65-F5344CB8AC3E}">
        <p14:creationId xmlns:p14="http://schemas.microsoft.com/office/powerpoint/2010/main" val="33157280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ctrTitle"/>
          </p:nvPr>
        </p:nvSpPr>
        <p:spPr>
          <a:xfrm>
            <a:off x="685800" y="1288355"/>
            <a:ext cx="7772400" cy="1181713"/>
          </a:xfrm>
        </p:spPr>
        <p:txBody>
          <a:bodyPr/>
          <a:lstStyle/>
          <a:p>
            <a:r>
              <a:rPr lang="en-US" b="1" dirty="0">
                <a:solidFill>
                  <a:schemeClr val="bg2">
                    <a:lumMod val="75000"/>
                  </a:schemeClr>
                </a:solidFill>
              </a:rPr>
              <a:t>CAAS GVS Remount Forum</a:t>
            </a:r>
          </a:p>
        </p:txBody>
      </p:sp>
      <p:sp>
        <p:nvSpPr>
          <p:cNvPr id="3" name="Subtitle 2"/>
          <p:cNvSpPr>
            <a:spLocks noGrp="1"/>
          </p:cNvSpPr>
          <p:nvPr>
            <p:ph type="subTitle" idx="1"/>
          </p:nvPr>
        </p:nvSpPr>
        <p:spPr>
          <a:xfrm>
            <a:off x="1371600" y="2386940"/>
            <a:ext cx="6400800" cy="1151907"/>
          </a:xfrm>
        </p:spPr>
        <p:txBody>
          <a:bodyPr/>
          <a:lstStyle/>
          <a:p>
            <a:r>
              <a:rPr lang="en-US" b="1" dirty="0">
                <a:solidFill>
                  <a:schemeClr val="bg2">
                    <a:lumMod val="75000"/>
                  </a:schemeClr>
                </a:solidFill>
              </a:rPr>
              <a:t>Open Group Discussion Topics</a:t>
            </a:r>
          </a:p>
        </p:txBody>
      </p:sp>
    </p:spTree>
    <p:extLst>
      <p:ext uri="{BB962C8B-B14F-4D97-AF65-F5344CB8AC3E}">
        <p14:creationId xmlns:p14="http://schemas.microsoft.com/office/powerpoint/2010/main" val="17872192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8"/>
            <a:ext cx="8229600" cy="734765"/>
          </a:xfrm>
        </p:spPr>
        <p:txBody>
          <a:bodyPr>
            <a:normAutofit fontScale="90000"/>
          </a:bodyPr>
          <a:lstStyle/>
          <a:p>
            <a:r>
              <a:rPr lang="en-US" b="1" dirty="0">
                <a:solidFill>
                  <a:schemeClr val="bg2">
                    <a:lumMod val="75000"/>
                  </a:schemeClr>
                </a:solidFill>
              </a:rPr>
              <a:t>Fundamental Issues</a:t>
            </a:r>
          </a:p>
        </p:txBody>
      </p:sp>
      <p:sp>
        <p:nvSpPr>
          <p:cNvPr id="3" name="Content Placeholder 2"/>
          <p:cNvSpPr>
            <a:spLocks noGrp="1"/>
          </p:cNvSpPr>
          <p:nvPr>
            <p:ph idx="1"/>
          </p:nvPr>
        </p:nvSpPr>
        <p:spPr>
          <a:xfrm>
            <a:off x="457200" y="1288354"/>
            <a:ext cx="8229600" cy="4837810"/>
          </a:xfrm>
        </p:spPr>
        <p:txBody>
          <a:bodyPr>
            <a:normAutofit/>
          </a:bodyPr>
          <a:lstStyle/>
          <a:p>
            <a:r>
              <a:rPr lang="en-US" b="1" dirty="0">
                <a:solidFill>
                  <a:schemeClr val="bg2">
                    <a:lumMod val="75000"/>
                  </a:schemeClr>
                </a:solidFill>
              </a:rPr>
              <a:t>Is the patient compartment of a remounted ambulance relevant to the year of the old chassis and body OR the year of the new chassis?</a:t>
            </a:r>
          </a:p>
          <a:p>
            <a:pPr lvl="1"/>
            <a:r>
              <a:rPr lang="en-US" b="1" dirty="0">
                <a:solidFill>
                  <a:schemeClr val="bg2">
                    <a:lumMod val="75000"/>
                  </a:schemeClr>
                </a:solidFill>
              </a:rPr>
              <a:t>FMVSS requirements</a:t>
            </a:r>
          </a:p>
          <a:p>
            <a:pPr lvl="1"/>
            <a:r>
              <a:rPr lang="en-US" b="1" dirty="0">
                <a:solidFill>
                  <a:schemeClr val="bg2">
                    <a:lumMod val="75000"/>
                  </a:schemeClr>
                </a:solidFill>
              </a:rPr>
              <a:t>Ambulance standards</a:t>
            </a:r>
          </a:p>
        </p:txBody>
      </p:sp>
    </p:spTree>
    <p:extLst>
      <p:ext uri="{BB962C8B-B14F-4D97-AF65-F5344CB8AC3E}">
        <p14:creationId xmlns:p14="http://schemas.microsoft.com/office/powerpoint/2010/main" val="11336966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43848"/>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534390"/>
            <a:ext cx="8229600" cy="498763"/>
          </a:xfrm>
        </p:spPr>
        <p:txBody>
          <a:bodyPr>
            <a:normAutofit fontScale="90000"/>
          </a:bodyPr>
          <a:lstStyle/>
          <a:p>
            <a:r>
              <a:rPr lang="en-US" b="1" dirty="0">
                <a:solidFill>
                  <a:schemeClr val="bg2">
                    <a:lumMod val="75000"/>
                  </a:schemeClr>
                </a:solidFill>
              </a:rPr>
              <a:t>Fundamental Issues</a:t>
            </a:r>
          </a:p>
        </p:txBody>
      </p:sp>
      <p:sp>
        <p:nvSpPr>
          <p:cNvPr id="3" name="Content Placeholder 2"/>
          <p:cNvSpPr>
            <a:spLocks noGrp="1"/>
          </p:cNvSpPr>
          <p:nvPr>
            <p:ph idx="1"/>
          </p:nvPr>
        </p:nvSpPr>
        <p:spPr>
          <a:xfrm>
            <a:off x="457200" y="712519"/>
            <a:ext cx="8229600" cy="5413645"/>
          </a:xfrm>
        </p:spPr>
        <p:txBody>
          <a:bodyPr>
            <a:normAutofit/>
          </a:bodyPr>
          <a:lstStyle/>
          <a:p>
            <a:endParaRPr lang="en-US" b="1" dirty="0">
              <a:solidFill>
                <a:schemeClr val="bg2">
                  <a:lumMod val="75000"/>
                </a:schemeClr>
              </a:solidFill>
            </a:endParaRPr>
          </a:p>
          <a:p>
            <a:r>
              <a:rPr lang="en-US" b="1" dirty="0">
                <a:solidFill>
                  <a:schemeClr val="bg2">
                    <a:lumMod val="75000"/>
                  </a:schemeClr>
                </a:solidFill>
              </a:rPr>
              <a:t>How do you address FMVSS requirements that relate to the patient compartment and are model year specific?</a:t>
            </a:r>
          </a:p>
          <a:p>
            <a:pPr lvl="1"/>
            <a:r>
              <a:rPr lang="en-US" dirty="0">
                <a:solidFill>
                  <a:schemeClr val="bg2">
                    <a:lumMod val="75000"/>
                  </a:schemeClr>
                </a:solidFill>
              </a:rPr>
              <a:t>FMVSS 206  - Door Handles (2007)</a:t>
            </a:r>
          </a:p>
          <a:p>
            <a:pPr lvl="1"/>
            <a:r>
              <a:rPr lang="en-US" dirty="0">
                <a:solidFill>
                  <a:schemeClr val="bg2">
                    <a:lumMod val="75000"/>
                  </a:schemeClr>
                </a:solidFill>
              </a:rPr>
              <a:t>FMVSS 207/210 – Seats and bases (2008)</a:t>
            </a:r>
          </a:p>
          <a:p>
            <a:pPr lvl="1"/>
            <a:r>
              <a:rPr lang="en-US" dirty="0">
                <a:solidFill>
                  <a:schemeClr val="bg2">
                    <a:lumMod val="75000"/>
                  </a:schemeClr>
                </a:solidFill>
              </a:rPr>
              <a:t>FMVSS 209  - Seat Belt Assemblies</a:t>
            </a:r>
          </a:p>
          <a:p>
            <a:pPr lvl="1"/>
            <a:endParaRPr lang="en-US" dirty="0">
              <a:solidFill>
                <a:schemeClr val="bg2">
                  <a:lumMod val="75000"/>
                </a:schemeClr>
              </a:solidFill>
            </a:endParaRPr>
          </a:p>
        </p:txBody>
      </p:sp>
    </p:spTree>
    <p:extLst>
      <p:ext uri="{BB962C8B-B14F-4D97-AF65-F5344CB8AC3E}">
        <p14:creationId xmlns:p14="http://schemas.microsoft.com/office/powerpoint/2010/main" val="11681535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8"/>
            <a:ext cx="8229600" cy="734765"/>
          </a:xfrm>
        </p:spPr>
        <p:txBody>
          <a:bodyPr>
            <a:normAutofit fontScale="90000"/>
          </a:bodyPr>
          <a:lstStyle/>
          <a:p>
            <a:r>
              <a:rPr lang="en-US" b="1" dirty="0">
                <a:solidFill>
                  <a:schemeClr val="bg2">
                    <a:lumMod val="75000"/>
                  </a:schemeClr>
                </a:solidFill>
              </a:rPr>
              <a:t>Fundamental Issues</a:t>
            </a:r>
          </a:p>
        </p:txBody>
      </p:sp>
      <p:sp>
        <p:nvSpPr>
          <p:cNvPr id="3" name="Content Placeholder 2"/>
          <p:cNvSpPr>
            <a:spLocks noGrp="1"/>
          </p:cNvSpPr>
          <p:nvPr>
            <p:ph idx="1"/>
          </p:nvPr>
        </p:nvSpPr>
        <p:spPr>
          <a:xfrm>
            <a:off x="457200" y="1163782"/>
            <a:ext cx="8229600" cy="4962381"/>
          </a:xfrm>
        </p:spPr>
        <p:txBody>
          <a:bodyPr>
            <a:normAutofit/>
          </a:bodyPr>
          <a:lstStyle/>
          <a:p>
            <a:pPr lvl="0"/>
            <a:r>
              <a:rPr lang="en-US" b="1" dirty="0">
                <a:solidFill>
                  <a:schemeClr val="bg2">
                    <a:lumMod val="75000"/>
                  </a:schemeClr>
                </a:solidFill>
              </a:rPr>
              <a:t>If a remounter is adding or changing seats and/or belts, how do they verify compliance with the most current version of FMVSS requirements?</a:t>
            </a:r>
            <a:r>
              <a:rPr lang="en-US" b="1" dirty="0">
                <a:solidFill>
                  <a:srgbClr val="EEECE1">
                    <a:lumMod val="75000"/>
                  </a:srgbClr>
                </a:solidFill>
              </a:rPr>
              <a:t> </a:t>
            </a:r>
          </a:p>
          <a:p>
            <a:pPr lvl="0"/>
            <a:r>
              <a:rPr lang="en-US" b="1" dirty="0">
                <a:solidFill>
                  <a:srgbClr val="EEECE1">
                    <a:lumMod val="75000"/>
                  </a:srgbClr>
                </a:solidFill>
              </a:rPr>
              <a:t>If a remounter is adding or changing door handles, how do they verify compliance with the most current version of FMVSS requirements?</a:t>
            </a:r>
          </a:p>
          <a:p>
            <a:endParaRPr lang="en-US" b="1" dirty="0">
              <a:solidFill>
                <a:schemeClr val="bg2">
                  <a:lumMod val="75000"/>
                </a:schemeClr>
              </a:solidFill>
            </a:endParaRPr>
          </a:p>
        </p:txBody>
      </p:sp>
    </p:spTree>
    <p:extLst>
      <p:ext uri="{BB962C8B-B14F-4D97-AF65-F5344CB8AC3E}">
        <p14:creationId xmlns:p14="http://schemas.microsoft.com/office/powerpoint/2010/main" val="5681258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p:txBody>
          <a:bodyPr/>
          <a:lstStyle/>
          <a:p>
            <a:r>
              <a:rPr lang="en-US" b="1" dirty="0">
                <a:solidFill>
                  <a:schemeClr val="bg2">
                    <a:lumMod val="75000"/>
                  </a:schemeClr>
                </a:solidFill>
              </a:rPr>
              <a:t>Fundamental Issues</a:t>
            </a:r>
          </a:p>
        </p:txBody>
      </p:sp>
      <p:sp>
        <p:nvSpPr>
          <p:cNvPr id="3" name="Content Placeholder 2"/>
          <p:cNvSpPr>
            <a:spLocks noGrp="1"/>
          </p:cNvSpPr>
          <p:nvPr>
            <p:ph idx="1"/>
          </p:nvPr>
        </p:nvSpPr>
        <p:spPr/>
        <p:txBody>
          <a:bodyPr/>
          <a:lstStyle/>
          <a:p>
            <a:pPr lvl="0"/>
            <a:r>
              <a:rPr lang="en-US" b="1" dirty="0">
                <a:solidFill>
                  <a:schemeClr val="bg2">
                    <a:lumMod val="75000"/>
                  </a:schemeClr>
                </a:solidFill>
              </a:rPr>
              <a:t>Does the KKK certification of the original vehicle by the FSAM have any relevance following a remount?</a:t>
            </a:r>
          </a:p>
          <a:p>
            <a:pPr lvl="0"/>
            <a:r>
              <a:rPr lang="en-US" b="1" dirty="0">
                <a:solidFill>
                  <a:schemeClr val="bg2">
                    <a:lumMod val="75000"/>
                  </a:schemeClr>
                </a:solidFill>
              </a:rPr>
              <a:t>How do you balance customer specifications, FMVSS regulations and KKK/GVS/NFPA ambulance standards?</a:t>
            </a:r>
          </a:p>
          <a:p>
            <a:endParaRPr lang="en-US" dirty="0"/>
          </a:p>
        </p:txBody>
      </p:sp>
    </p:spTree>
    <p:extLst>
      <p:ext uri="{BB962C8B-B14F-4D97-AF65-F5344CB8AC3E}">
        <p14:creationId xmlns:p14="http://schemas.microsoft.com/office/powerpoint/2010/main" val="23416904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p:txBody>
          <a:bodyPr/>
          <a:lstStyle/>
          <a:p>
            <a:r>
              <a:rPr lang="en-US" b="1" dirty="0">
                <a:solidFill>
                  <a:schemeClr val="bg2">
                    <a:lumMod val="75000"/>
                  </a:schemeClr>
                </a:solidFill>
              </a:rPr>
              <a:t>Remounter </a:t>
            </a:r>
          </a:p>
        </p:txBody>
      </p:sp>
      <p:sp>
        <p:nvSpPr>
          <p:cNvPr id="3" name="Content Placeholder 2"/>
          <p:cNvSpPr>
            <a:spLocks noGrp="1"/>
          </p:cNvSpPr>
          <p:nvPr>
            <p:ph idx="1"/>
          </p:nvPr>
        </p:nvSpPr>
        <p:spPr>
          <a:xfrm>
            <a:off x="457200" y="1417638"/>
            <a:ext cx="8229600" cy="4708525"/>
          </a:xfrm>
        </p:spPr>
        <p:txBody>
          <a:bodyPr/>
          <a:lstStyle/>
          <a:p>
            <a:r>
              <a:rPr lang="en-US" b="1" dirty="0">
                <a:solidFill>
                  <a:schemeClr val="bg2">
                    <a:lumMod val="75000"/>
                  </a:schemeClr>
                </a:solidFill>
              </a:rPr>
              <a:t>Required to be registered with NHTSA</a:t>
            </a:r>
          </a:p>
          <a:p>
            <a:r>
              <a:rPr lang="en-US" b="1" dirty="0">
                <a:solidFill>
                  <a:schemeClr val="bg2">
                    <a:lumMod val="75000"/>
                  </a:schemeClr>
                </a:solidFill>
              </a:rPr>
              <a:t>Maintains product liability coverage?</a:t>
            </a:r>
          </a:p>
          <a:p>
            <a:r>
              <a:rPr lang="en-US" b="1" dirty="0">
                <a:solidFill>
                  <a:schemeClr val="bg2">
                    <a:lumMod val="75000"/>
                  </a:schemeClr>
                </a:solidFill>
              </a:rPr>
              <a:t>QVM member?</a:t>
            </a:r>
          </a:p>
          <a:p>
            <a:r>
              <a:rPr lang="en-US" b="1" dirty="0">
                <a:solidFill>
                  <a:schemeClr val="bg2">
                    <a:lumMod val="75000"/>
                  </a:schemeClr>
                </a:solidFill>
              </a:rPr>
              <a:t>ISO certified?</a:t>
            </a:r>
          </a:p>
          <a:p>
            <a:r>
              <a:rPr lang="en-US" b="1" dirty="0">
                <a:solidFill>
                  <a:schemeClr val="bg2">
                    <a:lumMod val="75000"/>
                  </a:schemeClr>
                </a:solidFill>
              </a:rPr>
              <a:t>NTEA/AMD member?</a:t>
            </a:r>
          </a:p>
          <a:p>
            <a:r>
              <a:rPr lang="en-US" b="1" dirty="0">
                <a:solidFill>
                  <a:schemeClr val="bg2">
                    <a:lumMod val="75000"/>
                  </a:schemeClr>
                </a:solidFill>
              </a:rPr>
              <a:t>Provides warranty coverage?</a:t>
            </a:r>
          </a:p>
          <a:p>
            <a:endParaRPr lang="en-US" dirty="0">
              <a:solidFill>
                <a:schemeClr val="bg2">
                  <a:lumMod val="75000"/>
                </a:schemeClr>
              </a:solidFill>
            </a:endParaRPr>
          </a:p>
        </p:txBody>
      </p:sp>
    </p:spTree>
    <p:extLst>
      <p:ext uri="{BB962C8B-B14F-4D97-AF65-F5344CB8AC3E}">
        <p14:creationId xmlns:p14="http://schemas.microsoft.com/office/powerpoint/2010/main" val="25117539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8"/>
            <a:ext cx="8229600" cy="627887"/>
          </a:xfrm>
        </p:spPr>
        <p:txBody>
          <a:bodyPr>
            <a:normAutofit fontScale="90000"/>
          </a:bodyPr>
          <a:lstStyle/>
          <a:p>
            <a:r>
              <a:rPr lang="en-US" b="1" dirty="0">
                <a:solidFill>
                  <a:schemeClr val="bg2">
                    <a:lumMod val="75000"/>
                  </a:schemeClr>
                </a:solidFill>
              </a:rPr>
              <a:t>Process</a:t>
            </a:r>
          </a:p>
        </p:txBody>
      </p:sp>
      <p:sp>
        <p:nvSpPr>
          <p:cNvPr id="3" name="Content Placeholder 2"/>
          <p:cNvSpPr>
            <a:spLocks noGrp="1"/>
          </p:cNvSpPr>
          <p:nvPr>
            <p:ph idx="1"/>
          </p:nvPr>
        </p:nvSpPr>
        <p:spPr>
          <a:xfrm>
            <a:off x="457200" y="902526"/>
            <a:ext cx="8229600" cy="5223638"/>
          </a:xfrm>
        </p:spPr>
        <p:txBody>
          <a:bodyPr/>
          <a:lstStyle/>
          <a:p>
            <a:r>
              <a:rPr lang="en-US" b="1" dirty="0">
                <a:solidFill>
                  <a:schemeClr val="bg2">
                    <a:lumMod val="75000"/>
                  </a:schemeClr>
                </a:solidFill>
              </a:rPr>
              <a:t>Complies with chassis Incomplete Vehicle Manual (IVM) requirements for each chassis</a:t>
            </a:r>
          </a:p>
          <a:p>
            <a:r>
              <a:rPr lang="en-US" b="1" dirty="0">
                <a:solidFill>
                  <a:schemeClr val="bg2">
                    <a:lumMod val="75000"/>
                  </a:schemeClr>
                </a:solidFill>
              </a:rPr>
              <a:t>Complies with Truck Body Builder Guide specific to chassis brand</a:t>
            </a:r>
          </a:p>
          <a:p>
            <a:r>
              <a:rPr lang="en-US" b="1" dirty="0">
                <a:solidFill>
                  <a:schemeClr val="bg2">
                    <a:lumMod val="75000"/>
                  </a:schemeClr>
                </a:solidFill>
              </a:rPr>
              <a:t>Maintains appropriate compliance and engineering sign-off records</a:t>
            </a:r>
          </a:p>
          <a:p>
            <a:r>
              <a:rPr lang="en-US" b="1" dirty="0">
                <a:solidFill>
                  <a:schemeClr val="bg2">
                    <a:lumMod val="75000"/>
                  </a:schemeClr>
                </a:solidFill>
              </a:rPr>
              <a:t>Maintains vehicle specific records relative to original and new body/chassis</a:t>
            </a:r>
          </a:p>
          <a:p>
            <a:endParaRPr lang="en-US" b="1" dirty="0">
              <a:solidFill>
                <a:schemeClr val="bg2">
                  <a:lumMod val="75000"/>
                </a:schemeClr>
              </a:solidFill>
            </a:endParaRPr>
          </a:p>
          <a:p>
            <a:endParaRPr lang="en-US" dirty="0"/>
          </a:p>
        </p:txBody>
      </p:sp>
    </p:spTree>
    <p:extLst>
      <p:ext uri="{BB962C8B-B14F-4D97-AF65-F5344CB8AC3E}">
        <p14:creationId xmlns:p14="http://schemas.microsoft.com/office/powerpoint/2010/main" val="23118754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753"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8"/>
            <a:ext cx="8229600" cy="841642"/>
          </a:xfrm>
        </p:spPr>
        <p:txBody>
          <a:bodyPr/>
          <a:lstStyle/>
          <a:p>
            <a:r>
              <a:rPr lang="en-US" b="1" dirty="0">
                <a:solidFill>
                  <a:schemeClr val="bg2">
                    <a:lumMod val="75000"/>
                  </a:schemeClr>
                </a:solidFill>
              </a:rPr>
              <a:t>Process</a:t>
            </a:r>
          </a:p>
        </p:txBody>
      </p:sp>
      <p:sp>
        <p:nvSpPr>
          <p:cNvPr id="3" name="Content Placeholder 2"/>
          <p:cNvSpPr>
            <a:spLocks noGrp="1"/>
          </p:cNvSpPr>
          <p:nvPr>
            <p:ph idx="1"/>
          </p:nvPr>
        </p:nvSpPr>
        <p:spPr>
          <a:xfrm>
            <a:off x="457200" y="973778"/>
            <a:ext cx="8229600" cy="5152386"/>
          </a:xfrm>
        </p:spPr>
        <p:txBody>
          <a:bodyPr>
            <a:normAutofit lnSpcReduction="10000"/>
          </a:bodyPr>
          <a:lstStyle/>
          <a:p>
            <a:r>
              <a:rPr lang="en-US" b="1" dirty="0">
                <a:solidFill>
                  <a:schemeClr val="bg2">
                    <a:lumMod val="75000"/>
                  </a:schemeClr>
                </a:solidFill>
              </a:rPr>
              <a:t>Performs engineering analysis for vehicle modifications. Examples:</a:t>
            </a:r>
          </a:p>
          <a:p>
            <a:pPr lvl="1"/>
            <a:r>
              <a:rPr lang="en-US" b="1" dirty="0">
                <a:solidFill>
                  <a:schemeClr val="bg2">
                    <a:lumMod val="75000"/>
                  </a:schemeClr>
                </a:solidFill>
              </a:rPr>
              <a:t>Change in chassis model</a:t>
            </a:r>
          </a:p>
          <a:p>
            <a:pPr lvl="1"/>
            <a:r>
              <a:rPr lang="en-US" b="1" dirty="0">
                <a:solidFill>
                  <a:schemeClr val="bg2">
                    <a:lumMod val="75000"/>
                  </a:schemeClr>
                </a:solidFill>
              </a:rPr>
              <a:t>Change in vehicle type (I to III or vice versa)</a:t>
            </a:r>
          </a:p>
          <a:p>
            <a:pPr lvl="1"/>
            <a:r>
              <a:rPr lang="en-US" b="1" dirty="0">
                <a:solidFill>
                  <a:schemeClr val="bg2">
                    <a:lumMod val="75000"/>
                  </a:schemeClr>
                </a:solidFill>
              </a:rPr>
              <a:t>Change in body mounting </a:t>
            </a:r>
          </a:p>
          <a:p>
            <a:pPr lvl="1"/>
            <a:r>
              <a:rPr lang="en-US" b="1" dirty="0">
                <a:solidFill>
                  <a:schemeClr val="bg2">
                    <a:lumMod val="75000"/>
                  </a:schemeClr>
                </a:solidFill>
              </a:rPr>
              <a:t>Change in body structure</a:t>
            </a:r>
          </a:p>
          <a:p>
            <a:pPr lvl="1"/>
            <a:r>
              <a:rPr lang="en-US" b="1" dirty="0">
                <a:solidFill>
                  <a:schemeClr val="bg2">
                    <a:lumMod val="75000"/>
                  </a:schemeClr>
                </a:solidFill>
              </a:rPr>
              <a:t>Change in seating and belts</a:t>
            </a:r>
          </a:p>
          <a:p>
            <a:pPr lvl="1"/>
            <a:r>
              <a:rPr lang="en-US" b="1" dirty="0">
                <a:solidFill>
                  <a:schemeClr val="bg2">
                    <a:lumMod val="75000"/>
                  </a:schemeClr>
                </a:solidFill>
              </a:rPr>
              <a:t>Change in litter retention system</a:t>
            </a:r>
          </a:p>
          <a:p>
            <a:pPr lvl="1"/>
            <a:r>
              <a:rPr lang="en-US" b="1" dirty="0">
                <a:solidFill>
                  <a:schemeClr val="bg2">
                    <a:lumMod val="75000"/>
                  </a:schemeClr>
                </a:solidFill>
              </a:rPr>
              <a:t>Installation of crash nets</a:t>
            </a:r>
          </a:p>
          <a:p>
            <a:pPr lvl="1"/>
            <a:r>
              <a:rPr lang="en-US" b="1" dirty="0">
                <a:solidFill>
                  <a:schemeClr val="bg2">
                    <a:lumMod val="75000"/>
                  </a:schemeClr>
                </a:solidFill>
              </a:rPr>
              <a:t>Change in or additional equipment mounting</a:t>
            </a:r>
          </a:p>
          <a:p>
            <a:endParaRPr lang="en-US" dirty="0"/>
          </a:p>
        </p:txBody>
      </p:sp>
    </p:spTree>
    <p:extLst>
      <p:ext uri="{BB962C8B-B14F-4D97-AF65-F5344CB8AC3E}">
        <p14:creationId xmlns:p14="http://schemas.microsoft.com/office/powerpoint/2010/main" val="26543619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8"/>
            <a:ext cx="8229600" cy="822642"/>
          </a:xfrm>
        </p:spPr>
        <p:txBody>
          <a:bodyPr/>
          <a:lstStyle/>
          <a:p>
            <a:r>
              <a:rPr lang="en-US" b="1" dirty="0">
                <a:solidFill>
                  <a:schemeClr val="bg2">
                    <a:lumMod val="75000"/>
                  </a:schemeClr>
                </a:solidFill>
              </a:rPr>
              <a:t>Product</a:t>
            </a:r>
          </a:p>
        </p:txBody>
      </p:sp>
      <p:sp>
        <p:nvSpPr>
          <p:cNvPr id="3" name="Content Placeholder 2"/>
          <p:cNvSpPr>
            <a:spLocks noGrp="1"/>
          </p:cNvSpPr>
          <p:nvPr>
            <p:ph idx="1"/>
          </p:nvPr>
        </p:nvSpPr>
        <p:spPr>
          <a:xfrm>
            <a:off x="296883" y="1097280"/>
            <a:ext cx="8716487" cy="5028883"/>
          </a:xfrm>
        </p:spPr>
        <p:txBody>
          <a:bodyPr>
            <a:normAutofit lnSpcReduction="10000"/>
          </a:bodyPr>
          <a:lstStyle/>
          <a:p>
            <a:r>
              <a:rPr lang="en-US" b="1" u="sng" dirty="0">
                <a:solidFill>
                  <a:schemeClr val="bg2">
                    <a:lumMod val="75000"/>
                  </a:schemeClr>
                </a:solidFill>
              </a:rPr>
              <a:t>MUST comply with all FMVSS requirements</a:t>
            </a:r>
          </a:p>
          <a:p>
            <a:r>
              <a:rPr lang="en-US" b="1" dirty="0">
                <a:solidFill>
                  <a:schemeClr val="bg2">
                    <a:lumMod val="75000"/>
                  </a:schemeClr>
                </a:solidFill>
              </a:rPr>
              <a:t>Do you provide any consideration for patient compartment safety requirements that may have been enacted after manufacture of original unit? Ex:</a:t>
            </a:r>
          </a:p>
          <a:p>
            <a:pPr lvl="1"/>
            <a:r>
              <a:rPr lang="en-US" b="1" dirty="0">
                <a:solidFill>
                  <a:schemeClr val="bg2">
                    <a:lumMod val="75000"/>
                  </a:schemeClr>
                </a:solidFill>
              </a:rPr>
              <a:t>Occupant head clearance zone</a:t>
            </a:r>
          </a:p>
          <a:p>
            <a:pPr lvl="1"/>
            <a:r>
              <a:rPr lang="en-US" b="1" dirty="0">
                <a:solidFill>
                  <a:schemeClr val="bg2">
                    <a:lumMod val="75000"/>
                  </a:schemeClr>
                </a:solidFill>
              </a:rPr>
              <a:t>Weight guidelines – payload and balance</a:t>
            </a:r>
          </a:p>
          <a:p>
            <a:pPr lvl="1"/>
            <a:r>
              <a:rPr lang="en-US" b="1" dirty="0">
                <a:solidFill>
                  <a:schemeClr val="bg2">
                    <a:lumMod val="75000"/>
                  </a:schemeClr>
                </a:solidFill>
              </a:rPr>
              <a:t>Equipment restraint for O2, monitor and fire ext.</a:t>
            </a:r>
          </a:p>
          <a:p>
            <a:r>
              <a:rPr lang="en-US" b="1" dirty="0">
                <a:solidFill>
                  <a:schemeClr val="bg2">
                    <a:lumMod val="75000"/>
                  </a:schemeClr>
                </a:solidFill>
              </a:rPr>
              <a:t>Do you verify that the new chassis meets all requirements for the application?</a:t>
            </a:r>
          </a:p>
          <a:p>
            <a:endParaRPr lang="en-US" b="1" dirty="0">
              <a:solidFill>
                <a:schemeClr val="bg2">
                  <a:lumMod val="75000"/>
                </a:schemeClr>
              </a:solidFill>
            </a:endParaRPr>
          </a:p>
        </p:txBody>
      </p:sp>
    </p:spTree>
    <p:extLst>
      <p:ext uri="{BB962C8B-B14F-4D97-AF65-F5344CB8AC3E}">
        <p14:creationId xmlns:p14="http://schemas.microsoft.com/office/powerpoint/2010/main" val="32453678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8"/>
            <a:ext cx="8229600" cy="867827"/>
          </a:xfrm>
        </p:spPr>
        <p:txBody>
          <a:bodyPr>
            <a:normAutofit/>
          </a:bodyPr>
          <a:lstStyle/>
          <a:p>
            <a:r>
              <a:rPr lang="en-US" dirty="0">
                <a:solidFill>
                  <a:schemeClr val="bg2">
                    <a:lumMod val="75000"/>
                  </a:schemeClr>
                </a:solidFill>
              </a:rPr>
              <a:t>Product</a:t>
            </a:r>
          </a:p>
        </p:txBody>
      </p:sp>
      <p:sp>
        <p:nvSpPr>
          <p:cNvPr id="3" name="Content Placeholder 2"/>
          <p:cNvSpPr>
            <a:spLocks noGrp="1"/>
          </p:cNvSpPr>
          <p:nvPr>
            <p:ph idx="1"/>
          </p:nvPr>
        </p:nvSpPr>
        <p:spPr>
          <a:xfrm>
            <a:off x="457200" y="950027"/>
            <a:ext cx="8229600" cy="5176138"/>
          </a:xfrm>
        </p:spPr>
        <p:txBody>
          <a:bodyPr>
            <a:normAutofit lnSpcReduction="10000"/>
          </a:bodyPr>
          <a:lstStyle/>
          <a:p>
            <a:r>
              <a:rPr lang="en-US" b="1" dirty="0">
                <a:solidFill>
                  <a:schemeClr val="bg2">
                    <a:lumMod val="75000"/>
                  </a:schemeClr>
                </a:solidFill>
              </a:rPr>
              <a:t>Are you offering addition of new CN #8 (2015) SAE features on remounts?</a:t>
            </a:r>
          </a:p>
          <a:p>
            <a:pPr lvl="1"/>
            <a:r>
              <a:rPr lang="en-US" b="1" dirty="0">
                <a:solidFill>
                  <a:schemeClr val="bg2">
                    <a:lumMod val="75000"/>
                  </a:schemeClr>
                </a:solidFill>
              </a:rPr>
              <a:t>SAE J3026 compliant seating</a:t>
            </a:r>
          </a:p>
          <a:p>
            <a:pPr lvl="1"/>
            <a:r>
              <a:rPr lang="en-US" b="1" dirty="0">
                <a:solidFill>
                  <a:schemeClr val="bg2">
                    <a:lumMod val="75000"/>
                  </a:schemeClr>
                </a:solidFill>
              </a:rPr>
              <a:t>SAE J3027 compliant litter retention</a:t>
            </a:r>
          </a:p>
          <a:p>
            <a:pPr lvl="1"/>
            <a:r>
              <a:rPr lang="en-US" b="1" dirty="0">
                <a:solidFill>
                  <a:schemeClr val="bg2">
                    <a:lumMod val="75000"/>
                  </a:schemeClr>
                </a:solidFill>
              </a:rPr>
              <a:t>SAE J3043 compliant equipment mounting</a:t>
            </a:r>
          </a:p>
          <a:p>
            <a:r>
              <a:rPr lang="en-US" b="1" dirty="0">
                <a:solidFill>
                  <a:schemeClr val="bg2">
                    <a:lumMod val="75000"/>
                  </a:schemeClr>
                </a:solidFill>
              </a:rPr>
              <a:t>Does the original unit meet SAE minimum requirements of CN#10 (2017)?</a:t>
            </a:r>
          </a:p>
          <a:p>
            <a:pPr lvl="1"/>
            <a:r>
              <a:rPr lang="en-US" b="1" dirty="0">
                <a:solidFill>
                  <a:schemeClr val="bg2">
                    <a:lumMod val="75000"/>
                  </a:schemeClr>
                </a:solidFill>
              </a:rPr>
              <a:t>SAE J3057 Modular Body Integrity</a:t>
            </a:r>
          </a:p>
          <a:p>
            <a:pPr lvl="1"/>
            <a:r>
              <a:rPr lang="en-US" b="1" dirty="0">
                <a:solidFill>
                  <a:schemeClr val="bg2">
                    <a:lumMod val="75000"/>
                  </a:schemeClr>
                </a:solidFill>
              </a:rPr>
              <a:t>SAE J3058 Interior Cabinet Integrity</a:t>
            </a:r>
          </a:p>
          <a:p>
            <a:pPr lvl="1"/>
            <a:r>
              <a:rPr lang="en-US" b="1" dirty="0">
                <a:solidFill>
                  <a:schemeClr val="bg2">
                    <a:lumMod val="75000"/>
                  </a:schemeClr>
                </a:solidFill>
              </a:rPr>
              <a:t>SAE J3102 Floor Load</a:t>
            </a:r>
          </a:p>
          <a:p>
            <a:endParaRPr lang="en-US" dirty="0"/>
          </a:p>
        </p:txBody>
      </p:sp>
    </p:spTree>
    <p:extLst>
      <p:ext uri="{BB962C8B-B14F-4D97-AF65-F5344CB8AC3E}">
        <p14:creationId xmlns:p14="http://schemas.microsoft.com/office/powerpoint/2010/main" val="4215077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GVS Development</a:t>
            </a: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buNone/>
            </a:pPr>
            <a:r>
              <a:rPr lang="en-US" sz="2400" dirty="0">
                <a:solidFill>
                  <a:schemeClr val="bg1"/>
                </a:solidFill>
              </a:rPr>
              <a:t>Committee of 36 individuals</a:t>
            </a:r>
          </a:p>
          <a:p>
            <a:pPr>
              <a:buNone/>
            </a:pPr>
            <a:r>
              <a:rPr lang="en-US" sz="2400" dirty="0">
                <a:solidFill>
                  <a:schemeClr val="bg1"/>
                </a:solidFill>
              </a:rPr>
              <a:t>	-Industry stakeholders, government members, vehicle and personnel safety experts, ambulance users, purchasers, vehicle and equipment manufacturers</a:t>
            </a:r>
          </a:p>
          <a:p>
            <a:pPr>
              <a:buNone/>
            </a:pPr>
            <a:r>
              <a:rPr lang="en-US" sz="2400" dirty="0">
                <a:solidFill>
                  <a:schemeClr val="bg1"/>
                </a:solidFill>
              </a:rPr>
              <a:t>Convened in DC </a:t>
            </a:r>
          </a:p>
          <a:p>
            <a:pPr>
              <a:buNone/>
            </a:pPr>
            <a:r>
              <a:rPr lang="en-US" sz="2400" dirty="0">
                <a:solidFill>
                  <a:schemeClr val="bg1"/>
                </a:solidFill>
              </a:rPr>
              <a:t>	- Held 10 two-day meetings over 15 months</a:t>
            </a:r>
          </a:p>
          <a:p>
            <a:pPr>
              <a:buNone/>
            </a:pPr>
            <a:r>
              <a:rPr lang="en-US" sz="2400" dirty="0">
                <a:solidFill>
                  <a:schemeClr val="bg1"/>
                </a:solidFill>
              </a:rPr>
              <a:t>Opened twice for public comments</a:t>
            </a:r>
          </a:p>
          <a:p>
            <a:pPr>
              <a:buNone/>
            </a:pPr>
            <a:r>
              <a:rPr lang="en-US" sz="2400" dirty="0">
                <a:solidFill>
                  <a:schemeClr val="bg1"/>
                </a:solidFill>
              </a:rPr>
              <a:t>Approved by consensus body vote</a:t>
            </a:r>
          </a:p>
          <a:p>
            <a:pPr>
              <a:buNone/>
            </a:pPr>
            <a:r>
              <a:rPr lang="en-US" sz="2400" dirty="0">
                <a:solidFill>
                  <a:schemeClr val="bg1"/>
                </a:solidFill>
              </a:rPr>
              <a:t>Published March 2016/ Effective July 2016</a:t>
            </a:r>
          </a:p>
          <a:p>
            <a:pP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p:txBody>
      </p:sp>
    </p:spTree>
    <p:extLst>
      <p:ext uri="{BB962C8B-B14F-4D97-AF65-F5344CB8AC3E}">
        <p14:creationId xmlns:p14="http://schemas.microsoft.com/office/powerpoint/2010/main" val="8432290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8"/>
            <a:ext cx="8229600" cy="867827"/>
          </a:xfrm>
        </p:spPr>
        <p:txBody>
          <a:bodyPr>
            <a:normAutofit/>
          </a:bodyPr>
          <a:lstStyle/>
          <a:p>
            <a:r>
              <a:rPr lang="en-US" dirty="0">
                <a:solidFill>
                  <a:schemeClr val="bg2">
                    <a:lumMod val="75000"/>
                  </a:schemeClr>
                </a:solidFill>
              </a:rPr>
              <a:t>Product</a:t>
            </a:r>
          </a:p>
        </p:txBody>
      </p:sp>
      <p:sp>
        <p:nvSpPr>
          <p:cNvPr id="3" name="Content Placeholder 2"/>
          <p:cNvSpPr>
            <a:spLocks noGrp="1"/>
          </p:cNvSpPr>
          <p:nvPr>
            <p:ph idx="1"/>
          </p:nvPr>
        </p:nvSpPr>
        <p:spPr>
          <a:xfrm>
            <a:off x="457200" y="1142465"/>
            <a:ext cx="8229600" cy="4983700"/>
          </a:xfrm>
        </p:spPr>
        <p:txBody>
          <a:bodyPr>
            <a:normAutofit/>
          </a:bodyPr>
          <a:lstStyle/>
          <a:p>
            <a:r>
              <a:rPr lang="en-US" b="1" dirty="0">
                <a:solidFill>
                  <a:schemeClr val="bg2">
                    <a:lumMod val="75000"/>
                  </a:schemeClr>
                </a:solidFill>
              </a:rPr>
              <a:t>Do you perform modifications on or install new systems that require FDA compliance?</a:t>
            </a:r>
          </a:p>
          <a:p>
            <a:pPr lvl="1"/>
            <a:r>
              <a:rPr lang="en-US" b="1" dirty="0">
                <a:solidFill>
                  <a:schemeClr val="bg2">
                    <a:lumMod val="75000"/>
                  </a:schemeClr>
                </a:solidFill>
              </a:rPr>
              <a:t>Litter mount and cot</a:t>
            </a:r>
          </a:p>
          <a:p>
            <a:pPr lvl="1"/>
            <a:r>
              <a:rPr lang="en-US" b="1" dirty="0">
                <a:solidFill>
                  <a:schemeClr val="bg2">
                    <a:lumMod val="75000"/>
                  </a:schemeClr>
                </a:solidFill>
              </a:rPr>
              <a:t>Cot restraint straps</a:t>
            </a:r>
          </a:p>
          <a:p>
            <a:pPr lvl="1"/>
            <a:r>
              <a:rPr lang="en-US" b="1" dirty="0">
                <a:solidFill>
                  <a:schemeClr val="bg2">
                    <a:lumMod val="75000"/>
                  </a:schemeClr>
                </a:solidFill>
              </a:rPr>
              <a:t>Suction system</a:t>
            </a:r>
          </a:p>
          <a:p>
            <a:pPr marL="514350" indent="-457200"/>
            <a:r>
              <a:rPr lang="en-US" b="1" dirty="0">
                <a:solidFill>
                  <a:schemeClr val="bg2">
                    <a:lumMod val="75000"/>
                  </a:schemeClr>
                </a:solidFill>
              </a:rPr>
              <a:t>Do you perform any analysis or repair on litter mounts and cots that have been damaged by accident?</a:t>
            </a:r>
          </a:p>
          <a:p>
            <a:pPr lvl="1"/>
            <a:endParaRPr lang="en-US" b="1" dirty="0">
              <a:solidFill>
                <a:schemeClr val="bg2">
                  <a:lumMod val="75000"/>
                </a:schemeClr>
              </a:solidFill>
            </a:endParaRPr>
          </a:p>
          <a:p>
            <a:endParaRPr lang="en-US" dirty="0"/>
          </a:p>
        </p:txBody>
      </p:sp>
    </p:spTree>
    <p:extLst>
      <p:ext uri="{BB962C8B-B14F-4D97-AF65-F5344CB8AC3E}">
        <p14:creationId xmlns:p14="http://schemas.microsoft.com/office/powerpoint/2010/main" val="30051200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8"/>
            <a:ext cx="8229600" cy="867827"/>
          </a:xfrm>
        </p:spPr>
        <p:txBody>
          <a:bodyPr>
            <a:normAutofit/>
          </a:bodyPr>
          <a:lstStyle/>
          <a:p>
            <a:r>
              <a:rPr lang="en-US" b="1" dirty="0">
                <a:solidFill>
                  <a:schemeClr val="bg2">
                    <a:lumMod val="75000"/>
                  </a:schemeClr>
                </a:solidFill>
              </a:rPr>
              <a:t>Product - Documentation</a:t>
            </a:r>
          </a:p>
        </p:txBody>
      </p:sp>
      <p:sp>
        <p:nvSpPr>
          <p:cNvPr id="3" name="Content Placeholder 2"/>
          <p:cNvSpPr>
            <a:spLocks noGrp="1"/>
          </p:cNvSpPr>
          <p:nvPr>
            <p:ph idx="1"/>
          </p:nvPr>
        </p:nvSpPr>
        <p:spPr>
          <a:xfrm>
            <a:off x="457200" y="1142465"/>
            <a:ext cx="8229600" cy="4983700"/>
          </a:xfrm>
        </p:spPr>
        <p:txBody>
          <a:bodyPr>
            <a:normAutofit/>
          </a:bodyPr>
          <a:lstStyle/>
          <a:p>
            <a:r>
              <a:rPr lang="en-US" b="1" dirty="0">
                <a:solidFill>
                  <a:schemeClr val="bg2">
                    <a:lumMod val="75000"/>
                  </a:schemeClr>
                </a:solidFill>
              </a:rPr>
              <a:t>Do you provide required FMVSS compliance vehicle stickers?</a:t>
            </a:r>
          </a:p>
          <a:p>
            <a:r>
              <a:rPr lang="en-US" b="1" dirty="0">
                <a:solidFill>
                  <a:schemeClr val="bg2">
                    <a:lumMod val="75000"/>
                  </a:schemeClr>
                </a:solidFill>
              </a:rPr>
              <a:t>Do you provide vehicle stickers showing original body information and including remount specific information for new unit?</a:t>
            </a:r>
          </a:p>
          <a:p>
            <a:r>
              <a:rPr lang="en-US" b="1" dirty="0">
                <a:solidFill>
                  <a:schemeClr val="bg2">
                    <a:lumMod val="75000"/>
                  </a:schemeClr>
                </a:solidFill>
              </a:rPr>
              <a:t>Do you provide vehicle stickers with basic information on weight and payload, tire pressure, O2 test, etc? </a:t>
            </a:r>
          </a:p>
          <a:p>
            <a:r>
              <a:rPr lang="en-US" b="1" dirty="0">
                <a:solidFill>
                  <a:schemeClr val="bg2">
                    <a:lumMod val="75000"/>
                  </a:schemeClr>
                </a:solidFill>
              </a:rPr>
              <a:t>Do you leave original stickers on the unit?</a:t>
            </a:r>
          </a:p>
        </p:txBody>
      </p:sp>
    </p:spTree>
    <p:extLst>
      <p:ext uri="{BB962C8B-B14F-4D97-AF65-F5344CB8AC3E}">
        <p14:creationId xmlns:p14="http://schemas.microsoft.com/office/powerpoint/2010/main" val="38476389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274639"/>
            <a:ext cx="8229600" cy="442814"/>
          </a:xfrm>
        </p:spPr>
        <p:txBody>
          <a:bodyPr>
            <a:normAutofit fontScale="90000"/>
          </a:bodyPr>
          <a:lstStyle/>
          <a:p>
            <a:r>
              <a:rPr lang="en-US" b="1" dirty="0">
                <a:solidFill>
                  <a:schemeClr val="bg2">
                    <a:lumMod val="75000"/>
                  </a:schemeClr>
                </a:solidFill>
              </a:rPr>
              <a:t>Product - Documentation</a:t>
            </a:r>
          </a:p>
        </p:txBody>
      </p:sp>
      <p:sp>
        <p:nvSpPr>
          <p:cNvPr id="3" name="Content Placeholder 2"/>
          <p:cNvSpPr>
            <a:spLocks noGrp="1"/>
          </p:cNvSpPr>
          <p:nvPr>
            <p:ph idx="1"/>
          </p:nvPr>
        </p:nvSpPr>
        <p:spPr>
          <a:xfrm>
            <a:off x="457200" y="950027"/>
            <a:ext cx="8229600" cy="5176138"/>
          </a:xfrm>
        </p:spPr>
        <p:txBody>
          <a:bodyPr>
            <a:normAutofit/>
          </a:bodyPr>
          <a:lstStyle/>
          <a:p>
            <a:r>
              <a:rPr lang="en-US" b="1" dirty="0">
                <a:solidFill>
                  <a:schemeClr val="bg2">
                    <a:lumMod val="75000"/>
                  </a:schemeClr>
                </a:solidFill>
              </a:rPr>
              <a:t>Do you provide documentation showing information on original vehicle and remounted vehicle?</a:t>
            </a:r>
          </a:p>
          <a:p>
            <a:r>
              <a:rPr lang="en-US" b="1" dirty="0">
                <a:solidFill>
                  <a:schemeClr val="bg2">
                    <a:lumMod val="75000"/>
                  </a:schemeClr>
                </a:solidFill>
              </a:rPr>
              <a:t>Do you provide an owner’s manual with important information on vehicle? Ex:</a:t>
            </a:r>
          </a:p>
          <a:p>
            <a:pPr lvl="1"/>
            <a:r>
              <a:rPr lang="en-US" b="1" dirty="0">
                <a:solidFill>
                  <a:schemeClr val="bg2">
                    <a:lumMod val="75000"/>
                  </a:schemeClr>
                </a:solidFill>
              </a:rPr>
              <a:t>Operator manual for any furnished equipment</a:t>
            </a:r>
          </a:p>
          <a:p>
            <a:pPr lvl="1"/>
            <a:r>
              <a:rPr lang="en-US" b="1" dirty="0">
                <a:solidFill>
                  <a:schemeClr val="bg2">
                    <a:lumMod val="75000"/>
                  </a:schemeClr>
                </a:solidFill>
              </a:rPr>
              <a:t>Warranty information</a:t>
            </a:r>
          </a:p>
          <a:p>
            <a:pPr lvl="1"/>
            <a:r>
              <a:rPr lang="en-US" b="1" dirty="0">
                <a:solidFill>
                  <a:schemeClr val="bg2">
                    <a:lumMod val="75000"/>
                  </a:schemeClr>
                </a:solidFill>
              </a:rPr>
              <a:t>Weight and payload documentation</a:t>
            </a:r>
          </a:p>
        </p:txBody>
      </p:sp>
    </p:spTree>
    <p:extLst>
      <p:ext uri="{BB962C8B-B14F-4D97-AF65-F5344CB8AC3E}">
        <p14:creationId xmlns:p14="http://schemas.microsoft.com/office/powerpoint/2010/main" val="1375703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118753"/>
            <a:ext cx="8229600" cy="1080655"/>
          </a:xfrm>
        </p:spPr>
        <p:txBody>
          <a:bodyPr/>
          <a:lstStyle/>
          <a:p>
            <a:r>
              <a:rPr lang="en-US" b="1" dirty="0">
                <a:solidFill>
                  <a:schemeClr val="bg2">
                    <a:lumMod val="75000"/>
                  </a:schemeClr>
                </a:solidFill>
              </a:rPr>
              <a:t>AMD Standards</a:t>
            </a:r>
          </a:p>
        </p:txBody>
      </p:sp>
      <p:sp>
        <p:nvSpPr>
          <p:cNvPr id="3" name="Content Placeholder 2"/>
          <p:cNvSpPr>
            <a:spLocks noGrp="1"/>
          </p:cNvSpPr>
          <p:nvPr>
            <p:ph idx="1"/>
          </p:nvPr>
        </p:nvSpPr>
        <p:spPr>
          <a:xfrm>
            <a:off x="296883" y="1199408"/>
            <a:ext cx="8716487" cy="4926755"/>
          </a:xfrm>
        </p:spPr>
        <p:txBody>
          <a:bodyPr>
            <a:normAutofit/>
          </a:bodyPr>
          <a:lstStyle/>
          <a:p>
            <a:pPr marL="0" indent="0">
              <a:buNone/>
            </a:pPr>
            <a:r>
              <a:rPr lang="en-US" b="1" dirty="0">
                <a:solidFill>
                  <a:schemeClr val="bg2">
                    <a:lumMod val="75000"/>
                  </a:schemeClr>
                </a:solidFill>
              </a:rPr>
              <a:t>AMD standards are performance tests that work in conjunction with the Star of Life KKK specifications to verify that certain requirements of the specification are met.</a:t>
            </a:r>
          </a:p>
          <a:p>
            <a:pPr marL="0" indent="0">
              <a:buNone/>
            </a:pPr>
            <a:r>
              <a:rPr lang="en-US" b="1" dirty="0">
                <a:solidFill>
                  <a:schemeClr val="bg2">
                    <a:lumMod val="75000"/>
                  </a:schemeClr>
                </a:solidFill>
              </a:rPr>
              <a:t>All AMD standards are in addition to, and in no way a substitute for FMVSS and other federal requirements that apply to all motor vehicles including ambulances.</a:t>
            </a:r>
          </a:p>
        </p:txBody>
      </p:sp>
    </p:spTree>
    <p:extLst>
      <p:ext uri="{BB962C8B-B14F-4D97-AF65-F5344CB8AC3E}">
        <p14:creationId xmlns:p14="http://schemas.microsoft.com/office/powerpoint/2010/main" val="33377480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118753"/>
            <a:ext cx="8229600" cy="1080655"/>
          </a:xfrm>
        </p:spPr>
        <p:txBody>
          <a:bodyPr/>
          <a:lstStyle/>
          <a:p>
            <a:r>
              <a:rPr lang="en-US" b="1" dirty="0">
                <a:solidFill>
                  <a:schemeClr val="bg2">
                    <a:lumMod val="75000"/>
                  </a:schemeClr>
                </a:solidFill>
              </a:rPr>
              <a:t>AMD Standards</a:t>
            </a:r>
          </a:p>
        </p:txBody>
      </p:sp>
      <p:sp>
        <p:nvSpPr>
          <p:cNvPr id="3" name="Content Placeholder 2"/>
          <p:cNvSpPr>
            <a:spLocks noGrp="1"/>
          </p:cNvSpPr>
          <p:nvPr>
            <p:ph idx="1"/>
          </p:nvPr>
        </p:nvSpPr>
        <p:spPr>
          <a:xfrm>
            <a:off x="296883" y="1199408"/>
            <a:ext cx="8716487" cy="4926755"/>
          </a:xfrm>
        </p:spPr>
        <p:txBody>
          <a:bodyPr>
            <a:normAutofit/>
          </a:bodyPr>
          <a:lstStyle/>
          <a:p>
            <a:r>
              <a:rPr lang="en-US" b="1" dirty="0">
                <a:solidFill>
                  <a:schemeClr val="bg2">
                    <a:lumMod val="75000"/>
                  </a:schemeClr>
                </a:solidFill>
              </a:rPr>
              <a:t>AMD 001	Ambulance Body Structure Test</a:t>
            </a:r>
          </a:p>
          <a:p>
            <a:r>
              <a:rPr lang="en-US" b="1" dirty="0">
                <a:solidFill>
                  <a:schemeClr val="bg2">
                    <a:lumMod val="75000"/>
                  </a:schemeClr>
                </a:solidFill>
              </a:rPr>
              <a:t>AMD 003 	O2 Tank Retention System Test</a:t>
            </a:r>
          </a:p>
          <a:p>
            <a:r>
              <a:rPr lang="en-US" b="1" dirty="0">
                <a:solidFill>
                  <a:schemeClr val="bg2">
                    <a:lumMod val="75000"/>
                  </a:schemeClr>
                </a:solidFill>
              </a:rPr>
              <a:t>AMD 004	Litter Retention System Test</a:t>
            </a:r>
          </a:p>
          <a:p>
            <a:r>
              <a:rPr lang="en-US" b="1" dirty="0">
                <a:solidFill>
                  <a:schemeClr val="bg2">
                    <a:lumMod val="75000"/>
                  </a:schemeClr>
                </a:solidFill>
              </a:rPr>
              <a:t>AMD 005	Low Voltage Electrical Test</a:t>
            </a:r>
          </a:p>
          <a:p>
            <a:r>
              <a:rPr lang="en-US" b="1" dirty="0">
                <a:solidFill>
                  <a:schemeClr val="bg2">
                    <a:lumMod val="75000"/>
                  </a:schemeClr>
                </a:solidFill>
              </a:rPr>
              <a:t>AMD 006	Patient Compartment Sound Test</a:t>
            </a:r>
          </a:p>
          <a:p>
            <a:r>
              <a:rPr lang="en-US" b="1" dirty="0">
                <a:solidFill>
                  <a:schemeClr val="bg2">
                    <a:lumMod val="75000"/>
                  </a:schemeClr>
                </a:solidFill>
              </a:rPr>
              <a:t>AMD 007 	Patient Compartment CO Test</a:t>
            </a:r>
          </a:p>
          <a:p>
            <a:r>
              <a:rPr lang="en-US" b="1" dirty="0">
                <a:solidFill>
                  <a:schemeClr val="bg2">
                    <a:lumMod val="75000"/>
                  </a:schemeClr>
                </a:solidFill>
              </a:rPr>
              <a:t>AMD 008 	Patient Compartment Handrail Test</a:t>
            </a:r>
          </a:p>
          <a:p>
            <a:endParaRPr lang="en-US" b="1" dirty="0">
              <a:solidFill>
                <a:schemeClr val="bg2">
                  <a:lumMod val="75000"/>
                </a:schemeClr>
              </a:solidFill>
            </a:endParaRPr>
          </a:p>
          <a:p>
            <a:endParaRPr lang="en-US" b="1" dirty="0">
              <a:solidFill>
                <a:schemeClr val="bg2">
                  <a:lumMod val="75000"/>
                </a:schemeClr>
              </a:solidFill>
            </a:endParaRPr>
          </a:p>
        </p:txBody>
      </p:sp>
    </p:spTree>
    <p:extLst>
      <p:ext uri="{BB962C8B-B14F-4D97-AF65-F5344CB8AC3E}">
        <p14:creationId xmlns:p14="http://schemas.microsoft.com/office/powerpoint/2010/main" val="5858456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118753"/>
            <a:ext cx="8229600" cy="1080655"/>
          </a:xfrm>
        </p:spPr>
        <p:txBody>
          <a:bodyPr/>
          <a:lstStyle/>
          <a:p>
            <a:r>
              <a:rPr lang="en-US" b="1" dirty="0">
                <a:solidFill>
                  <a:schemeClr val="bg2">
                    <a:lumMod val="75000"/>
                  </a:schemeClr>
                </a:solidFill>
              </a:rPr>
              <a:t>AMD Standards</a:t>
            </a:r>
          </a:p>
        </p:txBody>
      </p:sp>
      <p:sp>
        <p:nvSpPr>
          <p:cNvPr id="3" name="Content Placeholder 2"/>
          <p:cNvSpPr>
            <a:spLocks noGrp="1"/>
          </p:cNvSpPr>
          <p:nvPr>
            <p:ph idx="1"/>
          </p:nvPr>
        </p:nvSpPr>
        <p:spPr>
          <a:xfrm>
            <a:off x="296883" y="1199408"/>
            <a:ext cx="8716487" cy="4926755"/>
          </a:xfrm>
        </p:spPr>
        <p:txBody>
          <a:bodyPr>
            <a:normAutofit/>
          </a:bodyPr>
          <a:lstStyle/>
          <a:p>
            <a:r>
              <a:rPr lang="en-US" b="1" dirty="0">
                <a:solidFill>
                  <a:schemeClr val="bg2">
                    <a:lumMod val="75000"/>
                  </a:schemeClr>
                </a:solidFill>
              </a:rPr>
              <a:t>AMD 009	125 VAC Electrical Test</a:t>
            </a:r>
          </a:p>
          <a:p>
            <a:r>
              <a:rPr lang="en-US" b="1" dirty="0">
                <a:solidFill>
                  <a:schemeClr val="bg2">
                    <a:lumMod val="75000"/>
                  </a:schemeClr>
                </a:solidFill>
              </a:rPr>
              <a:t>AMD 010	Water Leak Test</a:t>
            </a:r>
          </a:p>
          <a:p>
            <a:r>
              <a:rPr lang="en-US" b="1" dirty="0">
                <a:solidFill>
                  <a:schemeClr val="bg2">
                    <a:lumMod val="75000"/>
                  </a:schemeClr>
                </a:solidFill>
              </a:rPr>
              <a:t>AMD 011 	Equipment Temperature Test</a:t>
            </a:r>
          </a:p>
          <a:p>
            <a:r>
              <a:rPr lang="en-US" b="1" dirty="0">
                <a:solidFill>
                  <a:schemeClr val="bg2">
                    <a:lumMod val="75000"/>
                  </a:schemeClr>
                </a:solidFill>
              </a:rPr>
              <a:t>AMD 012	Interior Climate Control Test</a:t>
            </a:r>
          </a:p>
          <a:p>
            <a:r>
              <a:rPr lang="en-US" b="1" dirty="0">
                <a:solidFill>
                  <a:schemeClr val="bg2">
                    <a:lumMod val="75000"/>
                  </a:schemeClr>
                </a:solidFill>
              </a:rPr>
              <a:t>AMD 013	Weight Distribution Guidelines</a:t>
            </a:r>
          </a:p>
          <a:p>
            <a:r>
              <a:rPr lang="en-US" b="1" dirty="0">
                <a:solidFill>
                  <a:schemeClr val="bg2">
                    <a:lumMod val="75000"/>
                  </a:schemeClr>
                </a:solidFill>
              </a:rPr>
              <a:t>AMD 014	Engine Cooling System Test</a:t>
            </a:r>
          </a:p>
          <a:p>
            <a:r>
              <a:rPr lang="en-US" b="1" dirty="0">
                <a:solidFill>
                  <a:schemeClr val="bg2">
                    <a:lumMod val="75000"/>
                  </a:schemeClr>
                </a:solidFill>
              </a:rPr>
              <a:t>AMD 015	Main Medical Gas Test</a:t>
            </a:r>
          </a:p>
          <a:p>
            <a:endParaRPr lang="en-US" b="1" dirty="0">
              <a:solidFill>
                <a:schemeClr val="bg2">
                  <a:lumMod val="75000"/>
                </a:schemeClr>
              </a:solidFill>
            </a:endParaRPr>
          </a:p>
          <a:p>
            <a:endParaRPr lang="en-US" b="1" dirty="0">
              <a:solidFill>
                <a:schemeClr val="bg2">
                  <a:lumMod val="75000"/>
                </a:schemeClr>
              </a:solidFill>
            </a:endParaRPr>
          </a:p>
        </p:txBody>
      </p:sp>
    </p:spTree>
    <p:extLst>
      <p:ext uri="{BB962C8B-B14F-4D97-AF65-F5344CB8AC3E}">
        <p14:creationId xmlns:p14="http://schemas.microsoft.com/office/powerpoint/2010/main" val="18132831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118753"/>
            <a:ext cx="8229600" cy="1080655"/>
          </a:xfrm>
        </p:spPr>
        <p:txBody>
          <a:bodyPr/>
          <a:lstStyle/>
          <a:p>
            <a:r>
              <a:rPr lang="en-US" b="1" dirty="0">
                <a:solidFill>
                  <a:schemeClr val="bg2">
                    <a:lumMod val="75000"/>
                  </a:schemeClr>
                </a:solidFill>
              </a:rPr>
              <a:t>AMD Standards</a:t>
            </a:r>
          </a:p>
        </p:txBody>
      </p:sp>
      <p:sp>
        <p:nvSpPr>
          <p:cNvPr id="3" name="Content Placeholder 2"/>
          <p:cNvSpPr>
            <a:spLocks noGrp="1"/>
          </p:cNvSpPr>
          <p:nvPr>
            <p:ph idx="1"/>
          </p:nvPr>
        </p:nvSpPr>
        <p:spPr>
          <a:xfrm>
            <a:off x="296883" y="1033154"/>
            <a:ext cx="8716487" cy="5093010"/>
          </a:xfrm>
        </p:spPr>
        <p:txBody>
          <a:bodyPr>
            <a:normAutofit/>
          </a:bodyPr>
          <a:lstStyle/>
          <a:p>
            <a:r>
              <a:rPr lang="en-US" b="1" dirty="0">
                <a:solidFill>
                  <a:schemeClr val="bg2">
                    <a:lumMod val="75000"/>
                  </a:schemeClr>
                </a:solidFill>
              </a:rPr>
              <a:t>AMD 016 	Patient Compartment Lighting Test</a:t>
            </a:r>
          </a:p>
          <a:p>
            <a:r>
              <a:rPr lang="en-US" b="1" dirty="0">
                <a:solidFill>
                  <a:schemeClr val="bg2">
                    <a:lumMod val="75000"/>
                  </a:schemeClr>
                </a:solidFill>
              </a:rPr>
              <a:t>AMD 017	Road Test</a:t>
            </a:r>
          </a:p>
          <a:p>
            <a:r>
              <a:rPr lang="en-US" b="1" dirty="0">
                <a:solidFill>
                  <a:schemeClr val="bg2">
                    <a:lumMod val="75000"/>
                  </a:schemeClr>
                </a:solidFill>
              </a:rPr>
              <a:t>AMD 018	Rear Stepping Surface Test</a:t>
            </a:r>
          </a:p>
          <a:p>
            <a:r>
              <a:rPr lang="en-US" b="1" dirty="0">
                <a:solidFill>
                  <a:schemeClr val="bg2">
                    <a:lumMod val="75000"/>
                  </a:schemeClr>
                </a:solidFill>
              </a:rPr>
              <a:t>AMD 019 	Measuring Guide for Cabs/Compts.</a:t>
            </a:r>
          </a:p>
          <a:p>
            <a:r>
              <a:rPr lang="en-US" b="1" dirty="0">
                <a:solidFill>
                  <a:schemeClr val="bg2">
                    <a:lumMod val="75000"/>
                  </a:schemeClr>
                </a:solidFill>
              </a:rPr>
              <a:t>AMD 020	Floor Distributed Load Test</a:t>
            </a:r>
          </a:p>
          <a:p>
            <a:r>
              <a:rPr lang="en-US" b="1" dirty="0">
                <a:solidFill>
                  <a:schemeClr val="bg2">
                    <a:lumMod val="75000"/>
                  </a:schemeClr>
                </a:solidFill>
              </a:rPr>
              <a:t>AMD 021	Aspirator System Test</a:t>
            </a:r>
          </a:p>
          <a:p>
            <a:r>
              <a:rPr lang="en-US" b="1" dirty="0">
                <a:solidFill>
                  <a:schemeClr val="bg2">
                    <a:lumMod val="75000"/>
                  </a:schemeClr>
                </a:solidFill>
              </a:rPr>
              <a:t>AMD 022	Cold Engine Start Test</a:t>
            </a:r>
          </a:p>
          <a:p>
            <a:endParaRPr lang="en-US" b="1" dirty="0">
              <a:solidFill>
                <a:schemeClr val="bg2">
                  <a:lumMod val="75000"/>
                </a:schemeClr>
              </a:solidFill>
            </a:endParaRPr>
          </a:p>
          <a:p>
            <a:endParaRPr lang="en-US" b="1" dirty="0">
              <a:solidFill>
                <a:schemeClr val="bg2">
                  <a:lumMod val="75000"/>
                </a:schemeClr>
              </a:solidFill>
            </a:endParaRPr>
          </a:p>
        </p:txBody>
      </p:sp>
    </p:spTree>
    <p:extLst>
      <p:ext uri="{BB962C8B-B14F-4D97-AF65-F5344CB8AC3E}">
        <p14:creationId xmlns:p14="http://schemas.microsoft.com/office/powerpoint/2010/main" val="3649139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118753"/>
            <a:ext cx="8229600" cy="1080655"/>
          </a:xfrm>
        </p:spPr>
        <p:txBody>
          <a:bodyPr/>
          <a:lstStyle/>
          <a:p>
            <a:r>
              <a:rPr lang="en-US" b="1" dirty="0">
                <a:solidFill>
                  <a:schemeClr val="bg2">
                    <a:lumMod val="75000"/>
                  </a:schemeClr>
                </a:solidFill>
              </a:rPr>
              <a:t>AMD Standards</a:t>
            </a:r>
          </a:p>
        </p:txBody>
      </p:sp>
      <p:sp>
        <p:nvSpPr>
          <p:cNvPr id="3" name="Content Placeholder 2"/>
          <p:cNvSpPr>
            <a:spLocks noGrp="1"/>
          </p:cNvSpPr>
          <p:nvPr>
            <p:ph idx="1"/>
          </p:nvPr>
        </p:nvSpPr>
        <p:spPr>
          <a:xfrm>
            <a:off x="296883" y="1199408"/>
            <a:ext cx="8716487" cy="4926755"/>
          </a:xfrm>
        </p:spPr>
        <p:txBody>
          <a:bodyPr>
            <a:normAutofit/>
          </a:bodyPr>
          <a:lstStyle/>
          <a:p>
            <a:r>
              <a:rPr lang="en-US" b="1" dirty="0">
                <a:solidFill>
                  <a:schemeClr val="bg2">
                    <a:lumMod val="75000"/>
                  </a:schemeClr>
                </a:solidFill>
              </a:rPr>
              <a:t>AMD 023 	Siren Performance Test</a:t>
            </a:r>
          </a:p>
          <a:p>
            <a:r>
              <a:rPr lang="en-US" b="1" dirty="0">
                <a:solidFill>
                  <a:schemeClr val="bg2">
                    <a:lumMod val="75000"/>
                  </a:schemeClr>
                </a:solidFill>
              </a:rPr>
              <a:t>AMD 024	Perimeter Illumination Test</a:t>
            </a:r>
          </a:p>
          <a:p>
            <a:r>
              <a:rPr lang="en-US" b="1" dirty="0">
                <a:solidFill>
                  <a:schemeClr val="bg2">
                    <a:lumMod val="75000"/>
                  </a:schemeClr>
                </a:solidFill>
              </a:rPr>
              <a:t>AMD 025	Occupant Head Clearance Zone Test</a:t>
            </a:r>
          </a:p>
          <a:p>
            <a:r>
              <a:rPr lang="en-US" b="1" dirty="0">
                <a:solidFill>
                  <a:schemeClr val="bg2">
                    <a:lumMod val="75000"/>
                  </a:schemeClr>
                </a:solidFill>
              </a:rPr>
              <a:t>AMD 026	Emergency Lighting Configuration</a:t>
            </a:r>
          </a:p>
          <a:p>
            <a:r>
              <a:rPr lang="en-US" b="1" dirty="0">
                <a:solidFill>
                  <a:schemeClr val="bg2">
                    <a:lumMod val="75000"/>
                  </a:schemeClr>
                </a:solidFill>
              </a:rPr>
              <a:t>AMD 027 	Line Voltage Electrical Test</a:t>
            </a:r>
          </a:p>
          <a:p>
            <a:endParaRPr lang="en-US" b="1" dirty="0">
              <a:solidFill>
                <a:schemeClr val="bg2">
                  <a:lumMod val="75000"/>
                </a:schemeClr>
              </a:solidFill>
            </a:endParaRPr>
          </a:p>
        </p:txBody>
      </p:sp>
    </p:spTree>
    <p:extLst>
      <p:ext uri="{BB962C8B-B14F-4D97-AF65-F5344CB8AC3E}">
        <p14:creationId xmlns:p14="http://schemas.microsoft.com/office/powerpoint/2010/main" val="19295912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118753"/>
            <a:ext cx="8229600" cy="1080655"/>
          </a:xfrm>
        </p:spPr>
        <p:txBody>
          <a:bodyPr/>
          <a:lstStyle/>
          <a:p>
            <a:r>
              <a:rPr lang="en-US" b="1" dirty="0">
                <a:solidFill>
                  <a:schemeClr val="bg2">
                    <a:lumMod val="75000"/>
                  </a:schemeClr>
                </a:solidFill>
              </a:rPr>
              <a:t>Modular Body Collisions</a:t>
            </a:r>
          </a:p>
        </p:txBody>
      </p:sp>
      <p:sp>
        <p:nvSpPr>
          <p:cNvPr id="3" name="Content Placeholder 2"/>
          <p:cNvSpPr>
            <a:spLocks noGrp="1"/>
          </p:cNvSpPr>
          <p:nvPr>
            <p:ph idx="1"/>
          </p:nvPr>
        </p:nvSpPr>
        <p:spPr>
          <a:xfrm>
            <a:off x="296883" y="1199408"/>
            <a:ext cx="8716487" cy="4926755"/>
          </a:xfrm>
        </p:spPr>
        <p:txBody>
          <a:bodyPr>
            <a:normAutofit/>
          </a:bodyPr>
          <a:lstStyle/>
          <a:p>
            <a:r>
              <a:rPr lang="en-US" b="1" dirty="0">
                <a:solidFill>
                  <a:schemeClr val="bg2">
                    <a:lumMod val="75000"/>
                  </a:schemeClr>
                </a:solidFill>
              </a:rPr>
              <a:t>Do you do major body repairs involving structural damage?</a:t>
            </a:r>
          </a:p>
          <a:p>
            <a:r>
              <a:rPr lang="en-US" b="1" dirty="0">
                <a:solidFill>
                  <a:schemeClr val="bg2">
                    <a:lumMod val="75000"/>
                  </a:schemeClr>
                </a:solidFill>
              </a:rPr>
              <a:t>How do you evaluate scope of damage and process of repair from a structural standpoint?</a:t>
            </a:r>
          </a:p>
          <a:p>
            <a:pPr lvl="1"/>
            <a:r>
              <a:rPr lang="en-US" b="1" dirty="0">
                <a:solidFill>
                  <a:schemeClr val="bg2">
                    <a:lumMod val="75000"/>
                  </a:schemeClr>
                </a:solidFill>
              </a:rPr>
              <a:t>Major repairs can be poorly done or done by unqualified shops, driven by insurance carrier </a:t>
            </a:r>
          </a:p>
          <a:p>
            <a:pPr lvl="1"/>
            <a:r>
              <a:rPr lang="en-US" b="1" dirty="0">
                <a:solidFill>
                  <a:schemeClr val="bg2">
                    <a:lumMod val="75000"/>
                  </a:schemeClr>
                </a:solidFill>
              </a:rPr>
              <a:t>Body structural integrity can be affected</a:t>
            </a:r>
          </a:p>
          <a:p>
            <a:pPr lvl="1"/>
            <a:r>
              <a:rPr lang="en-US" b="1" dirty="0">
                <a:solidFill>
                  <a:schemeClr val="bg2">
                    <a:lumMod val="75000"/>
                  </a:schemeClr>
                </a:solidFill>
              </a:rPr>
              <a:t>Major body repairs may affect OEM body certification</a:t>
            </a:r>
          </a:p>
          <a:p>
            <a:pPr marL="0" indent="0">
              <a:buNone/>
            </a:pPr>
            <a:endParaRPr lang="en-US" b="1" dirty="0">
              <a:solidFill>
                <a:schemeClr val="bg2">
                  <a:lumMod val="75000"/>
                </a:schemeClr>
              </a:solidFill>
            </a:endParaRPr>
          </a:p>
        </p:txBody>
      </p:sp>
    </p:spTree>
    <p:extLst>
      <p:ext uri="{BB962C8B-B14F-4D97-AF65-F5344CB8AC3E}">
        <p14:creationId xmlns:p14="http://schemas.microsoft.com/office/powerpoint/2010/main" val="688131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2" name="Title 1"/>
          <p:cNvSpPr>
            <a:spLocks noGrp="1"/>
          </p:cNvSpPr>
          <p:nvPr>
            <p:ph type="title"/>
          </p:nvPr>
        </p:nvSpPr>
        <p:spPr>
          <a:xfrm>
            <a:off x="457200" y="118753"/>
            <a:ext cx="8229600" cy="1080655"/>
          </a:xfrm>
        </p:spPr>
        <p:txBody>
          <a:bodyPr/>
          <a:lstStyle/>
          <a:p>
            <a:r>
              <a:rPr lang="en-US" b="1" dirty="0">
                <a:solidFill>
                  <a:schemeClr val="bg2">
                    <a:lumMod val="75000"/>
                  </a:schemeClr>
                </a:solidFill>
              </a:rPr>
              <a:t>Next Steps</a:t>
            </a:r>
          </a:p>
        </p:txBody>
      </p:sp>
      <p:sp>
        <p:nvSpPr>
          <p:cNvPr id="3" name="Content Placeholder 2"/>
          <p:cNvSpPr>
            <a:spLocks noGrp="1"/>
          </p:cNvSpPr>
          <p:nvPr>
            <p:ph idx="1"/>
          </p:nvPr>
        </p:nvSpPr>
        <p:spPr>
          <a:xfrm>
            <a:off x="296883" y="938152"/>
            <a:ext cx="8716487" cy="5188012"/>
          </a:xfrm>
        </p:spPr>
        <p:txBody>
          <a:bodyPr>
            <a:normAutofit/>
          </a:bodyPr>
          <a:lstStyle/>
          <a:p>
            <a:r>
              <a:rPr lang="en-US" b="1" dirty="0">
                <a:solidFill>
                  <a:schemeClr val="bg2">
                    <a:lumMod val="75000"/>
                  </a:schemeClr>
                </a:solidFill>
              </a:rPr>
              <a:t>Establish a Remount Standard Work Group to develop recommendations to be provided to CAAS GVS Comm. for consideration in GVS V.2.0.</a:t>
            </a:r>
          </a:p>
          <a:p>
            <a:r>
              <a:rPr lang="en-US" b="1" dirty="0">
                <a:solidFill>
                  <a:schemeClr val="bg2">
                    <a:lumMod val="75000"/>
                  </a:schemeClr>
                </a:solidFill>
              </a:rPr>
              <a:t>Apply online at </a:t>
            </a:r>
            <a:r>
              <a:rPr lang="en-US" b="1" u="sng" dirty="0">
                <a:solidFill>
                  <a:srgbClr val="FF0000"/>
                </a:solidFill>
              </a:rPr>
              <a:t>www.groundvehiclestandard.org</a:t>
            </a:r>
          </a:p>
          <a:p>
            <a:r>
              <a:rPr lang="en-US" b="1" dirty="0">
                <a:solidFill>
                  <a:schemeClr val="bg2">
                    <a:lumMod val="75000"/>
                  </a:schemeClr>
                </a:solidFill>
              </a:rPr>
              <a:t>Work group will be designated through ANSI guidelines. Members will be balanced by principal activity of applicants.</a:t>
            </a:r>
          </a:p>
          <a:p>
            <a:r>
              <a:rPr lang="en-US" b="1" dirty="0">
                <a:solidFill>
                  <a:schemeClr val="bg2">
                    <a:lumMod val="75000"/>
                  </a:schemeClr>
                </a:solidFill>
              </a:rPr>
              <a:t>First meeting tentatively to be held this fall, all are welcome to attend.</a:t>
            </a:r>
          </a:p>
          <a:p>
            <a:endParaRPr lang="en-US" b="1" dirty="0">
              <a:solidFill>
                <a:schemeClr val="bg2">
                  <a:lumMod val="75000"/>
                </a:schemeClr>
              </a:solidFill>
            </a:endParaRPr>
          </a:p>
        </p:txBody>
      </p:sp>
    </p:spTree>
    <p:extLst>
      <p:ext uri="{BB962C8B-B14F-4D97-AF65-F5344CB8AC3E}">
        <p14:creationId xmlns:p14="http://schemas.microsoft.com/office/powerpoint/2010/main" val="103370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GVS v1.0 Standard</a:t>
            </a:r>
          </a:p>
        </p:txBody>
      </p:sp>
      <p:sp>
        <p:nvSpPr>
          <p:cNvPr id="15" name="Content Placeholder 14"/>
          <p:cNvSpPr>
            <a:spLocks noGrp="1"/>
          </p:cNvSpPr>
          <p:nvPr>
            <p:ph idx="1"/>
          </p:nvPr>
        </p:nvSpPr>
        <p:spPr>
          <a:xfrm>
            <a:off x="457200" y="1288354"/>
            <a:ext cx="8229600" cy="4837809"/>
          </a:xfrm>
        </p:spPr>
        <p:txBody>
          <a:bodyPr>
            <a:normAutofit/>
          </a:bodyPr>
          <a:lstStyle/>
          <a:p>
            <a:r>
              <a:rPr lang="en-US" sz="2400" dirty="0">
                <a:solidFill>
                  <a:schemeClr val="bg1"/>
                </a:solidFill>
              </a:rPr>
              <a:t>Standard for the design of new ambulances </a:t>
            </a:r>
          </a:p>
          <a:p>
            <a:r>
              <a:rPr lang="en-US" sz="2400" dirty="0">
                <a:solidFill>
                  <a:schemeClr val="bg1"/>
                </a:solidFill>
              </a:rPr>
              <a:t>Establishes minimum standards, performance parameters and essential criteria for the design of ambulances</a:t>
            </a:r>
          </a:p>
          <a:p>
            <a:r>
              <a:rPr lang="en-US" sz="2400" dirty="0">
                <a:solidFill>
                  <a:schemeClr val="bg1"/>
                </a:solidFill>
              </a:rPr>
              <a:t>Provides a practical degree of standardization</a:t>
            </a:r>
          </a:p>
          <a:p>
            <a:r>
              <a:rPr lang="en-US" sz="2400" dirty="0">
                <a:solidFill>
                  <a:schemeClr val="bg1"/>
                </a:solidFill>
              </a:rPr>
              <a:t>Effective July 2016</a:t>
            </a:r>
          </a:p>
          <a:p>
            <a:r>
              <a:rPr lang="en-US" sz="2400" dirty="0">
                <a:solidFill>
                  <a:schemeClr val="bg1"/>
                </a:solidFill>
              </a:rPr>
              <a:t>When built to the GVS standard- the vehicle will bear the GVS logo</a:t>
            </a:r>
          </a:p>
          <a:p>
            <a:r>
              <a:rPr lang="en-US" sz="2400" dirty="0">
                <a:solidFill>
                  <a:schemeClr val="bg1"/>
                </a:solidFill>
              </a:rPr>
              <a:t>Does not require or imply CAAS accreditation which is a separate program </a:t>
            </a:r>
          </a:p>
          <a:p>
            <a:r>
              <a:rPr lang="en-US" sz="2400" dirty="0">
                <a:solidFill>
                  <a:schemeClr val="bg1"/>
                </a:solidFill>
              </a:rPr>
              <a:t>www.groundvehiclestandard.org </a:t>
            </a: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p:txBody>
      </p:sp>
    </p:spTree>
    <p:extLst>
      <p:ext uri="{BB962C8B-B14F-4D97-AF65-F5344CB8AC3E}">
        <p14:creationId xmlns:p14="http://schemas.microsoft.com/office/powerpoint/2010/main" val="21034923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4" name="Title 3"/>
          <p:cNvSpPr>
            <a:spLocks noGrp="1"/>
          </p:cNvSpPr>
          <p:nvPr>
            <p:ph type="ctrTitle"/>
          </p:nvPr>
        </p:nvSpPr>
        <p:spPr/>
        <p:txBody>
          <a:bodyPr>
            <a:normAutofit/>
          </a:bodyPr>
          <a:lstStyle/>
          <a:p>
            <a:r>
              <a:rPr lang="en-US" b="1" dirty="0">
                <a:solidFill>
                  <a:schemeClr val="bg2">
                    <a:lumMod val="75000"/>
                  </a:schemeClr>
                </a:solidFill>
              </a:rPr>
              <a:t>Questions?</a:t>
            </a:r>
          </a:p>
        </p:txBody>
      </p:sp>
    </p:spTree>
    <p:extLst>
      <p:ext uri="{BB962C8B-B14F-4D97-AF65-F5344CB8AC3E}">
        <p14:creationId xmlns:p14="http://schemas.microsoft.com/office/powerpoint/2010/main" val="27533231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Tree>
    <p:extLst>
      <p:ext uri="{BB962C8B-B14F-4D97-AF65-F5344CB8AC3E}">
        <p14:creationId xmlns:p14="http://schemas.microsoft.com/office/powerpoint/2010/main" val="80825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GVS v1.0 Standard</a:t>
            </a:r>
          </a:p>
        </p:txBody>
      </p:sp>
      <p:sp>
        <p:nvSpPr>
          <p:cNvPr id="15" name="Content Placeholder 14"/>
          <p:cNvSpPr>
            <a:spLocks noGrp="1"/>
          </p:cNvSpPr>
          <p:nvPr>
            <p:ph idx="1"/>
          </p:nvPr>
        </p:nvSpPr>
        <p:spPr>
          <a:xfrm>
            <a:off x="457200" y="1288354"/>
            <a:ext cx="8229600" cy="4837809"/>
          </a:xfrm>
        </p:spPr>
        <p:txBody>
          <a:bodyPr>
            <a:normAutofit/>
          </a:bodyPr>
          <a:lstStyle/>
          <a:p>
            <a:pPr marL="285750" indent="-285750">
              <a:lnSpc>
                <a:spcPct val="150000"/>
              </a:lnSpc>
            </a:pPr>
            <a:r>
              <a:rPr lang="en-US" altLang="en-US" sz="2400" dirty="0">
                <a:solidFill>
                  <a:schemeClr val="bg1"/>
                </a:solidFill>
              </a:rPr>
              <a:t>GVS documentation foundation is KKK</a:t>
            </a:r>
          </a:p>
          <a:p>
            <a:pPr marL="285750" indent="-285750">
              <a:lnSpc>
                <a:spcPct val="150000"/>
              </a:lnSpc>
            </a:pPr>
            <a:r>
              <a:rPr lang="en-US" altLang="en-US" sz="2400" dirty="0">
                <a:solidFill>
                  <a:schemeClr val="bg1"/>
                </a:solidFill>
              </a:rPr>
              <a:t>Applicable to new production vehicles only</a:t>
            </a:r>
          </a:p>
          <a:p>
            <a:pPr marL="285750" indent="-285750">
              <a:lnSpc>
                <a:spcPct val="150000"/>
              </a:lnSpc>
            </a:pPr>
            <a:r>
              <a:rPr lang="en-US" altLang="en-US" sz="2400" dirty="0">
                <a:solidFill>
                  <a:schemeClr val="bg1"/>
                </a:solidFill>
              </a:rPr>
              <a:t>Accommodates current chassis offerings</a:t>
            </a:r>
          </a:p>
          <a:p>
            <a:pPr marL="285750" indent="-285750">
              <a:lnSpc>
                <a:spcPct val="150000"/>
              </a:lnSpc>
            </a:pPr>
            <a:r>
              <a:rPr lang="en-US" altLang="en-US" sz="2400" dirty="0">
                <a:solidFill>
                  <a:schemeClr val="bg1"/>
                </a:solidFill>
              </a:rPr>
              <a:t>Maintains certain important quality criteria</a:t>
            </a:r>
          </a:p>
          <a:p>
            <a:pPr marL="285750" indent="-285750">
              <a:lnSpc>
                <a:spcPct val="150000"/>
              </a:lnSpc>
            </a:pPr>
            <a:r>
              <a:rPr lang="en-US" altLang="en-US" sz="2400" dirty="0">
                <a:solidFill>
                  <a:schemeClr val="bg1"/>
                </a:solidFill>
              </a:rPr>
              <a:t>Includes new NIOSH/SAE Safety Standards</a:t>
            </a:r>
          </a:p>
          <a:p>
            <a:pPr marL="285750" indent="-285750">
              <a:lnSpc>
                <a:spcPct val="150000"/>
              </a:lnSpc>
            </a:pPr>
            <a:r>
              <a:rPr lang="en-US" altLang="en-US" sz="2400" dirty="0">
                <a:solidFill>
                  <a:schemeClr val="bg1"/>
                </a:solidFill>
              </a:rPr>
              <a:t>Allows purchaser flexibility with consideration for local requirements</a:t>
            </a: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p:txBody>
      </p:sp>
    </p:spTree>
    <p:extLst>
      <p:ext uri="{BB962C8B-B14F-4D97-AF65-F5344CB8AC3E}">
        <p14:creationId xmlns:p14="http://schemas.microsoft.com/office/powerpoint/2010/main" val="19244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What is Not Included in GVS v1.0</a:t>
            </a:r>
          </a:p>
        </p:txBody>
      </p:sp>
      <p:sp>
        <p:nvSpPr>
          <p:cNvPr id="15" name="Content Placeholder 14"/>
          <p:cNvSpPr>
            <a:spLocks noGrp="1"/>
          </p:cNvSpPr>
          <p:nvPr>
            <p:ph idx="1"/>
          </p:nvPr>
        </p:nvSpPr>
        <p:spPr>
          <a:xfrm>
            <a:off x="457200" y="1288354"/>
            <a:ext cx="8229600" cy="4837809"/>
          </a:xfrm>
        </p:spPr>
        <p:txBody>
          <a:bodyPr>
            <a:normAutofit/>
          </a:bodyPr>
          <a:lstStyle/>
          <a:p>
            <a:pPr marL="285750" indent="-285750">
              <a:lnSpc>
                <a:spcPct val="150000"/>
              </a:lnSpc>
              <a:defRPr/>
            </a:pPr>
            <a:r>
              <a:rPr lang="en-US" sz="2400" dirty="0">
                <a:solidFill>
                  <a:schemeClr val="bg1"/>
                </a:solidFill>
              </a:rPr>
              <a:t>Vehicle speed limitation</a:t>
            </a:r>
          </a:p>
          <a:p>
            <a:pPr marL="285750" indent="-285750">
              <a:lnSpc>
                <a:spcPct val="150000"/>
              </a:lnSpc>
              <a:defRPr/>
            </a:pPr>
            <a:r>
              <a:rPr lang="en-US" sz="2400" dirty="0">
                <a:solidFill>
                  <a:schemeClr val="bg1"/>
                </a:solidFill>
              </a:rPr>
              <a:t>Unproven technical feature requirements </a:t>
            </a:r>
          </a:p>
          <a:p>
            <a:pPr marL="285750" indent="-285750">
              <a:lnSpc>
                <a:spcPct val="150000"/>
              </a:lnSpc>
              <a:defRPr/>
            </a:pPr>
            <a:r>
              <a:rPr lang="en-US" sz="2400" dirty="0">
                <a:solidFill>
                  <a:schemeClr val="bg1"/>
                </a:solidFill>
              </a:rPr>
              <a:t>Mandates for exterior graphics -color/configuration </a:t>
            </a:r>
          </a:p>
          <a:p>
            <a:pPr marL="285750" indent="-285750">
              <a:lnSpc>
                <a:spcPct val="150000"/>
              </a:lnSpc>
              <a:defRPr/>
            </a:pPr>
            <a:r>
              <a:rPr lang="en-US" sz="2400" dirty="0">
                <a:solidFill>
                  <a:schemeClr val="bg1"/>
                </a:solidFill>
              </a:rPr>
              <a:t>Reduced quality of electrical system</a:t>
            </a:r>
          </a:p>
          <a:p>
            <a:pPr marL="285750" indent="-285750">
              <a:lnSpc>
                <a:spcPct val="150000"/>
              </a:lnSpc>
              <a:defRPr/>
            </a:pPr>
            <a:r>
              <a:rPr lang="en-US" sz="2400" dirty="0">
                <a:solidFill>
                  <a:schemeClr val="bg1"/>
                </a:solidFill>
              </a:rPr>
              <a:t>Reduced structural integrity of patient compartment floor</a:t>
            </a:r>
          </a:p>
          <a:p>
            <a:pPr marL="285750" indent="-285750">
              <a:lnSpc>
                <a:spcPct val="150000"/>
              </a:lnSpc>
              <a:defRPr/>
            </a:pPr>
            <a:r>
              <a:rPr lang="en-US" sz="2400" dirty="0">
                <a:solidFill>
                  <a:schemeClr val="bg1"/>
                </a:solidFill>
              </a:rPr>
              <a:t>Ability for FSAM to “self  certify” ambulances to standard</a:t>
            </a: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p:txBody>
      </p:sp>
    </p:spTree>
    <p:extLst>
      <p:ext uri="{BB962C8B-B14F-4D97-AF65-F5344CB8AC3E}">
        <p14:creationId xmlns:p14="http://schemas.microsoft.com/office/powerpoint/2010/main" val="304401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What is Included in GVS v1.0</a:t>
            </a:r>
          </a:p>
        </p:txBody>
      </p:sp>
      <p:sp>
        <p:nvSpPr>
          <p:cNvPr id="15" name="Content Placeholder 14"/>
          <p:cNvSpPr>
            <a:spLocks noGrp="1"/>
          </p:cNvSpPr>
          <p:nvPr>
            <p:ph idx="1"/>
          </p:nvPr>
        </p:nvSpPr>
        <p:spPr>
          <a:xfrm>
            <a:off x="457200" y="1288354"/>
            <a:ext cx="8229600" cy="4837809"/>
          </a:xfrm>
        </p:spPr>
        <p:txBody>
          <a:bodyPr>
            <a:normAutofit lnSpcReduction="10000"/>
          </a:bodyPr>
          <a:lstStyle/>
          <a:p>
            <a:pPr marL="285750" indent="-285750">
              <a:lnSpc>
                <a:spcPct val="150000"/>
              </a:lnSpc>
              <a:defRPr/>
            </a:pPr>
            <a:r>
              <a:rPr lang="en-US" sz="2400" dirty="0">
                <a:solidFill>
                  <a:schemeClr val="bg1"/>
                </a:solidFill>
              </a:rPr>
              <a:t>Purchaser ability to define emergency lighting configuration</a:t>
            </a:r>
          </a:p>
          <a:p>
            <a:pPr marL="285750" indent="-285750">
              <a:lnSpc>
                <a:spcPct val="150000"/>
              </a:lnSpc>
              <a:defRPr/>
            </a:pPr>
            <a:r>
              <a:rPr lang="en-US" sz="2400" dirty="0">
                <a:solidFill>
                  <a:schemeClr val="bg1"/>
                </a:solidFill>
              </a:rPr>
              <a:t>Purchaser ability to define exterior graphics design and colors</a:t>
            </a:r>
          </a:p>
          <a:p>
            <a:pPr marL="285750" indent="-285750">
              <a:lnSpc>
                <a:spcPct val="150000"/>
              </a:lnSpc>
              <a:defRPr/>
            </a:pPr>
            <a:r>
              <a:rPr lang="en-US" sz="2400" dirty="0">
                <a:solidFill>
                  <a:schemeClr val="bg1"/>
                </a:solidFill>
              </a:rPr>
              <a:t>Continuity of KKK enhanced electrical system requirements- “Class 3 Life Support”</a:t>
            </a:r>
          </a:p>
          <a:p>
            <a:pPr marL="285750" indent="-285750">
              <a:lnSpc>
                <a:spcPct val="150000"/>
              </a:lnSpc>
              <a:defRPr/>
            </a:pPr>
            <a:r>
              <a:rPr lang="en-US" sz="2400" dirty="0">
                <a:solidFill>
                  <a:schemeClr val="bg1"/>
                </a:solidFill>
              </a:rPr>
              <a:t>Continuity of KKK enhanced floor structure and loading requirement (AMD 20)</a:t>
            </a:r>
          </a:p>
          <a:p>
            <a:pPr marL="285750" indent="-285750">
              <a:lnSpc>
                <a:spcPct val="150000"/>
              </a:lnSpc>
              <a:defRPr/>
            </a:pPr>
            <a:r>
              <a:rPr lang="en-US" sz="2400" dirty="0">
                <a:solidFill>
                  <a:schemeClr val="bg1"/>
                </a:solidFill>
              </a:rPr>
              <a:t>New defined minimum payload requirement of 1,300 pounds for every vehicle </a:t>
            </a:r>
            <a:r>
              <a:rPr lang="en-US" sz="2400" i="1" dirty="0">
                <a:solidFill>
                  <a:schemeClr val="bg1"/>
                </a:solidFill>
              </a:rPr>
              <a:t>including options</a:t>
            </a: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p:txBody>
      </p:sp>
    </p:spTree>
    <p:extLst>
      <p:ext uri="{BB962C8B-B14F-4D97-AF65-F5344CB8AC3E}">
        <p14:creationId xmlns:p14="http://schemas.microsoft.com/office/powerpoint/2010/main" val="2357268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What is Included in GVS v1.0</a:t>
            </a:r>
          </a:p>
        </p:txBody>
      </p:sp>
      <p:sp>
        <p:nvSpPr>
          <p:cNvPr id="15" name="Content Placeholder 14"/>
          <p:cNvSpPr>
            <a:spLocks noGrp="1"/>
          </p:cNvSpPr>
          <p:nvPr>
            <p:ph idx="1"/>
          </p:nvPr>
        </p:nvSpPr>
        <p:spPr>
          <a:xfrm>
            <a:off x="457200" y="1288354"/>
            <a:ext cx="8229600" cy="4837809"/>
          </a:xfrm>
        </p:spPr>
        <p:txBody>
          <a:bodyPr>
            <a:normAutofit/>
          </a:bodyPr>
          <a:lstStyle/>
          <a:p>
            <a:pPr marL="285750" indent="-285750">
              <a:lnSpc>
                <a:spcPct val="150000"/>
              </a:lnSpc>
            </a:pPr>
            <a:r>
              <a:rPr lang="en-US" altLang="en-US" sz="2400" dirty="0">
                <a:solidFill>
                  <a:schemeClr val="bg1"/>
                </a:solidFill>
              </a:rPr>
              <a:t>Ability for purchaser to deviate from standard as allowed by state, exceptions to be defined by FSAM</a:t>
            </a:r>
          </a:p>
          <a:p>
            <a:pPr marL="285750" indent="-285750">
              <a:lnSpc>
                <a:spcPct val="150000"/>
              </a:lnSpc>
            </a:pPr>
            <a:r>
              <a:rPr lang="en-US" altLang="en-US" sz="2400" dirty="0">
                <a:solidFill>
                  <a:schemeClr val="bg1"/>
                </a:solidFill>
              </a:rPr>
              <a:t>Additional enhancements are suggested, not required</a:t>
            </a:r>
          </a:p>
          <a:p>
            <a:pPr marL="285750" indent="-285750">
              <a:lnSpc>
                <a:spcPct val="150000"/>
              </a:lnSpc>
            </a:pPr>
            <a:r>
              <a:rPr lang="en-US" altLang="en-US" sz="2400" dirty="0">
                <a:solidFill>
                  <a:schemeClr val="bg1"/>
                </a:solidFill>
              </a:rPr>
              <a:t>Required compliance for all AMD testing standards #01-25.</a:t>
            </a:r>
          </a:p>
          <a:p>
            <a:pPr marL="285750" indent="-285750">
              <a:lnSpc>
                <a:spcPct val="150000"/>
              </a:lnSpc>
            </a:pPr>
            <a:r>
              <a:rPr lang="en-US" altLang="en-US" sz="2400" dirty="0">
                <a:solidFill>
                  <a:schemeClr val="bg1"/>
                </a:solidFill>
              </a:rPr>
              <a:t>FSAM required to provide </a:t>
            </a:r>
            <a:r>
              <a:rPr lang="en-US" altLang="en-US" sz="2400" u="sng" dirty="0">
                <a:solidFill>
                  <a:schemeClr val="bg1"/>
                </a:solidFill>
              </a:rPr>
              <a:t>Type Testing and Certification</a:t>
            </a:r>
            <a:r>
              <a:rPr lang="en-US" altLang="en-US" sz="2400" dirty="0">
                <a:solidFill>
                  <a:schemeClr val="bg1"/>
                </a:solidFill>
              </a:rPr>
              <a:t> for each ambulance model from certified independent testing facility.</a:t>
            </a: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p:txBody>
      </p:sp>
    </p:spTree>
    <p:extLst>
      <p:ext uri="{BB962C8B-B14F-4D97-AF65-F5344CB8AC3E}">
        <p14:creationId xmlns:p14="http://schemas.microsoft.com/office/powerpoint/2010/main" val="169599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Required Safety Features</a:t>
            </a:r>
          </a:p>
        </p:txBody>
      </p:sp>
      <p:sp>
        <p:nvSpPr>
          <p:cNvPr id="15" name="Content Placeholder 14"/>
          <p:cNvSpPr>
            <a:spLocks noGrp="1"/>
          </p:cNvSpPr>
          <p:nvPr>
            <p:ph idx="1"/>
          </p:nvPr>
        </p:nvSpPr>
        <p:spPr>
          <a:xfrm>
            <a:off x="457200" y="1288354"/>
            <a:ext cx="8229600" cy="4837809"/>
          </a:xfrm>
        </p:spPr>
        <p:txBody>
          <a:bodyPr>
            <a:normAutofit fontScale="70000" lnSpcReduction="20000"/>
          </a:bodyPr>
          <a:lstStyle/>
          <a:p>
            <a:pPr>
              <a:buNone/>
              <a:defRPr/>
            </a:pPr>
            <a:r>
              <a:rPr lang="en-US" sz="2400" i="1" dirty="0">
                <a:solidFill>
                  <a:schemeClr val="bg1"/>
                </a:solidFill>
              </a:rPr>
              <a:t>GVS includes new safety requirements that are fully researched and proven by NIOSH:</a:t>
            </a:r>
          </a:p>
          <a:p>
            <a:pPr marL="285750" indent="-285750">
              <a:lnSpc>
                <a:spcPct val="200000"/>
              </a:lnSpc>
              <a:defRPr/>
            </a:pPr>
            <a:r>
              <a:rPr lang="en-US" sz="2400" b="1" dirty="0">
                <a:solidFill>
                  <a:schemeClr val="bg1"/>
                </a:solidFill>
              </a:rPr>
              <a:t>SAE 3026	Patient Compartment Seating</a:t>
            </a:r>
          </a:p>
          <a:p>
            <a:pPr marL="285750" indent="-285750">
              <a:lnSpc>
                <a:spcPct val="200000"/>
              </a:lnSpc>
              <a:defRPr/>
            </a:pPr>
            <a:r>
              <a:rPr lang="en-US" sz="2400" b="1" dirty="0">
                <a:solidFill>
                  <a:schemeClr val="bg1"/>
                </a:solidFill>
              </a:rPr>
              <a:t>SAE 3027	Litter Fasteners and Anchorage</a:t>
            </a:r>
          </a:p>
          <a:p>
            <a:pPr marL="285750" indent="-285750">
              <a:lnSpc>
                <a:spcPct val="200000"/>
              </a:lnSpc>
              <a:defRPr/>
            </a:pPr>
            <a:r>
              <a:rPr lang="en-US" sz="2400" b="1" dirty="0">
                <a:solidFill>
                  <a:schemeClr val="bg1"/>
                </a:solidFill>
              </a:rPr>
              <a:t>SAE 3043	Ambulance Equipment Mounting and Retention</a:t>
            </a:r>
          </a:p>
          <a:p>
            <a:pPr marL="285750" indent="-285750">
              <a:lnSpc>
                <a:spcPct val="200000"/>
              </a:lnSpc>
              <a:defRPr/>
            </a:pPr>
            <a:r>
              <a:rPr lang="en-US" b="1" dirty="0">
                <a:solidFill>
                  <a:schemeClr val="bg1"/>
                </a:solidFill>
              </a:rPr>
              <a:t>Change order 8 to KKK 1822F incorporates SAE 3026 and 3027 with effective date of July 1, 2015 for new builds</a:t>
            </a:r>
          </a:p>
          <a:p>
            <a:pPr marL="285750" indent="-285750">
              <a:lnSpc>
                <a:spcPct val="200000"/>
              </a:lnSpc>
              <a:buNone/>
              <a:defRPr/>
            </a:pPr>
            <a:r>
              <a:rPr lang="en-US" sz="2400" i="1" dirty="0">
                <a:solidFill>
                  <a:schemeClr val="bg1"/>
                </a:solidFill>
              </a:rPr>
              <a:t>Additional NIOSH/SAE requirements will be included in future revisions of the GVS standard as they are published</a:t>
            </a: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p:txBody>
      </p:sp>
    </p:spTree>
    <p:extLst>
      <p:ext uri="{BB962C8B-B14F-4D97-AF65-F5344CB8AC3E}">
        <p14:creationId xmlns:p14="http://schemas.microsoft.com/office/powerpoint/2010/main" val="282646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6" name="TextBox 5"/>
          <p:cNvSpPr txBox="1"/>
          <p:nvPr/>
        </p:nvSpPr>
        <p:spPr>
          <a:xfrm>
            <a:off x="204952" y="299943"/>
            <a:ext cx="8177343" cy="646331"/>
          </a:xfrm>
          <a:prstGeom prst="rect">
            <a:avLst/>
          </a:prstGeom>
          <a:noFill/>
        </p:spPr>
        <p:txBody>
          <a:bodyPr wrap="square" rtlCol="0">
            <a:spAutoFit/>
          </a:bodyPr>
          <a:lstStyle/>
          <a:p>
            <a:pPr algn="ctr"/>
            <a:r>
              <a:rPr lang="en-US" sz="3600" b="1" dirty="0">
                <a:solidFill>
                  <a:schemeClr val="bg2">
                    <a:lumMod val="75000"/>
                  </a:schemeClr>
                </a:solidFill>
              </a:rPr>
              <a:t>Future plans for GVS v.1.0</a:t>
            </a:r>
          </a:p>
        </p:txBody>
      </p:sp>
      <p:sp>
        <p:nvSpPr>
          <p:cNvPr id="7" name="TextBox 6"/>
          <p:cNvSpPr txBox="1"/>
          <p:nvPr/>
        </p:nvSpPr>
        <p:spPr>
          <a:xfrm>
            <a:off x="914400" y="1288354"/>
            <a:ext cx="7954391" cy="5355312"/>
          </a:xfrm>
          <a:prstGeom prst="rect">
            <a:avLst/>
          </a:prstGeom>
          <a:noFill/>
        </p:spPr>
        <p:txBody>
          <a:bodyPr wrap="square" rtlCol="0">
            <a:spAutoFit/>
          </a:bodyPr>
          <a:lstStyle/>
          <a:p>
            <a:endParaRPr lang="en-US" dirty="0">
              <a:solidFill>
                <a:schemeClr val="bg1"/>
              </a:solidFill>
              <a:latin typeface="Arial Rounded MT Bold" panose="020F0704030504030204" pitchFamily="34" charset="0"/>
            </a:endParaRPr>
          </a:p>
          <a:p>
            <a:pPr marL="285750" indent="-285750">
              <a:buFont typeface="Arial" pitchFamily="34" charset="0"/>
              <a:buChar char="•"/>
            </a:pPr>
            <a:r>
              <a:rPr lang="en-US" sz="2400" dirty="0">
                <a:solidFill>
                  <a:schemeClr val="bg1"/>
                </a:solidFill>
                <a:latin typeface="Arial" pitchFamily="34" charset="0"/>
                <a:cs typeface="Arial" pitchFamily="34" charset="0"/>
              </a:rPr>
              <a:t>Three (3) year revision plan is scheduled</a:t>
            </a:r>
          </a:p>
          <a:p>
            <a:pPr marL="285750" indent="-285750">
              <a:buFont typeface="Arial" pitchFamily="34" charset="0"/>
              <a:buChar char="•"/>
            </a:pPr>
            <a:endParaRPr lang="en-US" sz="2400" dirty="0">
              <a:solidFill>
                <a:schemeClr val="bg1"/>
              </a:solidFill>
              <a:latin typeface="Arial" pitchFamily="34" charset="0"/>
              <a:cs typeface="Arial" pitchFamily="34" charset="0"/>
            </a:endParaRPr>
          </a:p>
          <a:p>
            <a:pPr marL="285750" indent="-285750">
              <a:buFont typeface="Arial" pitchFamily="34" charset="0"/>
              <a:buChar char="•"/>
            </a:pPr>
            <a:r>
              <a:rPr lang="en-US" sz="2400" dirty="0">
                <a:solidFill>
                  <a:schemeClr val="bg1"/>
                </a:solidFill>
                <a:latin typeface="Arial" pitchFamily="34" charset="0"/>
                <a:cs typeface="Arial" pitchFamily="34" charset="0"/>
              </a:rPr>
              <a:t>Additional SAE standards to be included as they are published</a:t>
            </a:r>
          </a:p>
          <a:p>
            <a:pPr marL="285750" indent="-285750">
              <a:buFont typeface="Arial" pitchFamily="34" charset="0"/>
              <a:buChar char="•"/>
            </a:pPr>
            <a:endParaRPr lang="en-US" sz="2400" dirty="0">
              <a:solidFill>
                <a:schemeClr val="bg1"/>
              </a:solidFill>
              <a:latin typeface="Arial" pitchFamily="34" charset="0"/>
              <a:cs typeface="Arial" pitchFamily="34" charset="0"/>
            </a:endParaRPr>
          </a:p>
          <a:p>
            <a:pPr marL="285750" indent="-285750">
              <a:buFont typeface="Arial" pitchFamily="34" charset="0"/>
              <a:buChar char="•"/>
            </a:pPr>
            <a:r>
              <a:rPr lang="en-US" sz="2400" dirty="0">
                <a:solidFill>
                  <a:schemeClr val="bg1"/>
                </a:solidFill>
                <a:latin typeface="Arial" pitchFamily="34" charset="0"/>
                <a:cs typeface="Arial" pitchFamily="34" charset="0"/>
              </a:rPr>
              <a:t>Pediatric standards for patients and passengers</a:t>
            </a:r>
          </a:p>
          <a:p>
            <a:pPr marL="285750" indent="-285750">
              <a:buFont typeface="Arial" pitchFamily="34" charset="0"/>
              <a:buChar char="•"/>
            </a:pPr>
            <a:endParaRPr lang="en-US" sz="2400" dirty="0">
              <a:solidFill>
                <a:schemeClr val="bg1"/>
              </a:solidFill>
              <a:latin typeface="Arial" pitchFamily="34" charset="0"/>
              <a:cs typeface="Arial" pitchFamily="34" charset="0"/>
            </a:endParaRPr>
          </a:p>
          <a:p>
            <a:pPr marL="285750" indent="-285750">
              <a:buFont typeface="Arial" pitchFamily="34" charset="0"/>
              <a:buChar char="•"/>
            </a:pPr>
            <a:r>
              <a:rPr lang="en-US" sz="2400" dirty="0">
                <a:solidFill>
                  <a:schemeClr val="bg1"/>
                </a:solidFill>
                <a:latin typeface="Arial" pitchFamily="34" charset="0"/>
                <a:cs typeface="Arial" pitchFamily="34" charset="0"/>
              </a:rPr>
              <a:t>Standards for remounts to be addressed</a:t>
            </a:r>
          </a:p>
          <a:p>
            <a:pPr marL="285750" indent="-285750">
              <a:buFont typeface="Arial" pitchFamily="34" charset="0"/>
              <a:buChar char="•"/>
            </a:pPr>
            <a:endParaRPr lang="en-US" sz="2400" dirty="0">
              <a:solidFill>
                <a:schemeClr val="bg1"/>
              </a:solidFill>
              <a:latin typeface="Arial" pitchFamily="34" charset="0"/>
              <a:cs typeface="Arial" pitchFamily="34" charset="0"/>
            </a:endParaRPr>
          </a:p>
          <a:p>
            <a:pPr marL="285750" indent="-285750">
              <a:buFont typeface="Arial" pitchFamily="34" charset="0"/>
              <a:buChar char="•"/>
            </a:pPr>
            <a:endParaRPr lang="en-US" sz="2400" dirty="0">
              <a:solidFill>
                <a:schemeClr val="bg1"/>
              </a:solidFill>
              <a:latin typeface="Arial" pitchFamily="34" charset="0"/>
              <a:cs typeface="Arial" pitchFamily="34" charset="0"/>
            </a:endParaRPr>
          </a:p>
          <a:p>
            <a:pPr marL="285750" indent="-285750">
              <a:buFont typeface="Arial" pitchFamily="34" charset="0"/>
              <a:buChar char="•"/>
            </a:pPr>
            <a:endParaRPr lang="en-US" sz="2400" dirty="0">
              <a:solidFill>
                <a:schemeClr val="bg1"/>
              </a:solidFill>
              <a:latin typeface="Arial" pitchFamily="34" charset="0"/>
              <a:cs typeface="Arial" pitchFamily="34" charset="0"/>
            </a:endParaRPr>
          </a:p>
          <a:p>
            <a:pPr marL="285750" indent="-285750">
              <a:buFont typeface="Arial" pitchFamily="34" charset="0"/>
              <a:buChar char="•"/>
            </a:pPr>
            <a:endParaRPr lang="en-US" sz="2400" dirty="0">
              <a:solidFill>
                <a:schemeClr val="bg1"/>
              </a:solidFill>
              <a:latin typeface="Arial" pitchFamily="34" charset="0"/>
              <a:cs typeface="Arial" pitchFamily="34" charset="0"/>
            </a:endParaRPr>
          </a:p>
          <a:p>
            <a:pPr marL="285750" indent="-285750">
              <a:buFont typeface="Arial" pitchFamily="34" charset="0"/>
              <a:buChar char="•"/>
            </a:pPr>
            <a:endParaRPr lang="en-US" dirty="0">
              <a:solidFill>
                <a:schemeClr val="bg1"/>
              </a:solidFill>
              <a:latin typeface="Arial" pitchFamily="34" charset="0"/>
              <a:cs typeface="Arial" pitchFamily="34" charset="0"/>
            </a:endParaRPr>
          </a:p>
          <a:p>
            <a:endParaRPr lang="en-US"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16166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848" y="536"/>
            <a:ext cx="9248847" cy="6857464"/>
          </a:xfrm>
          <a:prstGeom prst="rect">
            <a:avLst/>
          </a:prstGeom>
        </p:spPr>
      </p:pic>
      <p:sp>
        <p:nvSpPr>
          <p:cNvPr id="2" name="TextBox 1"/>
          <p:cNvSpPr txBox="1"/>
          <p:nvPr/>
        </p:nvSpPr>
        <p:spPr>
          <a:xfrm>
            <a:off x="457200" y="1119351"/>
            <a:ext cx="8529145" cy="2677656"/>
          </a:xfrm>
          <a:prstGeom prst="rect">
            <a:avLst/>
          </a:prstGeom>
          <a:noFill/>
        </p:spPr>
        <p:txBody>
          <a:bodyPr wrap="square" rtlCol="0">
            <a:spAutoFit/>
          </a:bodyPr>
          <a:lstStyle/>
          <a:p>
            <a:pPr marL="285750" indent="-285750">
              <a:buFont typeface="Arial" pitchFamily="34" charset="0"/>
              <a:buChar char="•"/>
            </a:pPr>
            <a:endParaRPr lang="en-US" sz="2400" b="1" dirty="0">
              <a:solidFill>
                <a:schemeClr val="bg1">
                  <a:lumMod val="95000"/>
                </a:schemeClr>
              </a:solidFill>
            </a:endParaRPr>
          </a:p>
          <a:p>
            <a:pPr marL="285750" indent="-285750">
              <a:buFont typeface="Arial" pitchFamily="34" charset="0"/>
              <a:buChar char="•"/>
            </a:pPr>
            <a:endParaRPr lang="en-US" sz="2400" b="1" dirty="0">
              <a:solidFill>
                <a:schemeClr val="bg1">
                  <a:lumMod val="95000"/>
                </a:schemeClr>
              </a:solidFill>
            </a:endParaRPr>
          </a:p>
          <a:p>
            <a:pPr marL="285750" indent="-285750">
              <a:buFont typeface="Arial" pitchFamily="34" charset="0"/>
              <a:buChar char="•"/>
            </a:pPr>
            <a:endParaRPr lang="en-US" sz="2400" b="1" dirty="0">
              <a:solidFill>
                <a:schemeClr val="bg1">
                  <a:lumMod val="95000"/>
                </a:schemeClr>
              </a:solidFill>
            </a:endParaRPr>
          </a:p>
          <a:p>
            <a:pPr marL="285750" indent="-285750">
              <a:buFont typeface="Arial" pitchFamily="34" charset="0"/>
              <a:buChar char="•"/>
            </a:pPr>
            <a:endParaRPr lang="en-US" sz="2400" b="1" dirty="0">
              <a:solidFill>
                <a:schemeClr val="bg1">
                  <a:lumMod val="95000"/>
                </a:schemeClr>
              </a:solidFill>
            </a:endParaRPr>
          </a:p>
          <a:p>
            <a:pPr marL="285750" indent="-285750">
              <a:buFont typeface="Arial" pitchFamily="34" charset="0"/>
              <a:buChar char="•"/>
            </a:pPr>
            <a:endParaRPr lang="en-US" sz="2400" b="1" dirty="0">
              <a:solidFill>
                <a:schemeClr val="bg1">
                  <a:lumMod val="95000"/>
                </a:schemeClr>
              </a:solidFill>
            </a:endParaRPr>
          </a:p>
          <a:p>
            <a:pPr marL="285750" indent="-285750">
              <a:buFont typeface="Arial" pitchFamily="34" charset="0"/>
              <a:buChar char="•"/>
            </a:pPr>
            <a:endParaRPr lang="en-US" sz="2400" b="1" dirty="0">
              <a:solidFill>
                <a:schemeClr val="bg1">
                  <a:lumMod val="95000"/>
                </a:schemeClr>
              </a:solidFill>
            </a:endParaRPr>
          </a:p>
          <a:p>
            <a:pPr marL="285750" indent="-285750">
              <a:buFont typeface="Arial" pitchFamily="34" charset="0"/>
              <a:buChar char="•"/>
            </a:pPr>
            <a:endParaRPr lang="en-US" sz="2400" b="1" dirty="0">
              <a:solidFill>
                <a:schemeClr val="bg1">
                  <a:lumMod val="95000"/>
                </a:schemeClr>
              </a:solidFill>
            </a:endParaRPr>
          </a:p>
        </p:txBody>
      </p:sp>
      <p:sp>
        <p:nvSpPr>
          <p:cNvPr id="3" name="TextBox 2"/>
          <p:cNvSpPr txBox="1"/>
          <p:nvPr/>
        </p:nvSpPr>
        <p:spPr>
          <a:xfrm>
            <a:off x="551427" y="4843447"/>
            <a:ext cx="8135815" cy="584775"/>
          </a:xfrm>
          <a:prstGeom prst="rect">
            <a:avLst/>
          </a:prstGeom>
          <a:noFill/>
        </p:spPr>
        <p:txBody>
          <a:bodyPr wrap="square" rtlCol="0">
            <a:spAutoFit/>
          </a:bodyPr>
          <a:lstStyle/>
          <a:p>
            <a:pPr algn="ctr"/>
            <a:r>
              <a:rPr lang="en-US" sz="3200" u="sng" dirty="0">
                <a:solidFill>
                  <a:schemeClr val="accent1">
                    <a:lumMod val="90000"/>
                  </a:schemeClr>
                </a:solidFill>
              </a:rPr>
              <a:t>www.safeambulances.org</a:t>
            </a:r>
          </a:p>
        </p:txBody>
      </p:sp>
      <p:graphicFrame>
        <p:nvGraphicFramePr>
          <p:cNvPr id="22" name="Diagram 21"/>
          <p:cNvGraphicFramePr/>
          <p:nvPr>
            <p:extLst/>
          </p:nvPr>
        </p:nvGraphicFramePr>
        <p:xfrm>
          <a:off x="328246" y="445476"/>
          <a:ext cx="8323826" cy="386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4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CAAS and the ANSI Process</a:t>
            </a: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Sarah L. McEntee</a:t>
            </a:r>
          </a:p>
          <a:p>
            <a:pPr algn="ctr">
              <a:buNone/>
            </a:pPr>
            <a:r>
              <a:rPr lang="en-US" sz="2400" dirty="0">
                <a:solidFill>
                  <a:schemeClr val="bg1"/>
                </a:solidFill>
              </a:rPr>
              <a:t>Executive Director, CAAS</a:t>
            </a:r>
          </a:p>
        </p:txBody>
      </p:sp>
    </p:spTree>
    <p:extLst>
      <p:ext uri="{BB962C8B-B14F-4D97-AF65-F5344CB8AC3E}">
        <p14:creationId xmlns:p14="http://schemas.microsoft.com/office/powerpoint/2010/main" val="414779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NASEMSO Perspective</a:t>
            </a: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Michael Berg</a:t>
            </a:r>
          </a:p>
          <a:p>
            <a:pPr algn="ctr">
              <a:buNone/>
            </a:pPr>
            <a:r>
              <a:rPr lang="en-US" sz="2400" dirty="0">
                <a:solidFill>
                  <a:schemeClr val="bg1"/>
                </a:solidFill>
              </a:rPr>
              <a:t>NASEMSO</a:t>
            </a:r>
          </a:p>
        </p:txBody>
      </p:sp>
    </p:spTree>
    <p:extLst>
      <p:ext uri="{BB962C8B-B14F-4D97-AF65-F5344CB8AC3E}">
        <p14:creationId xmlns:p14="http://schemas.microsoft.com/office/powerpoint/2010/main" val="282590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Remount Forum</a:t>
            </a:r>
            <a:br>
              <a:rPr lang="en-US" dirty="0"/>
            </a:br>
            <a:r>
              <a:rPr lang="en-US" dirty="0"/>
              <a:t>June 7, 2017</a:t>
            </a:r>
          </a:p>
        </p:txBody>
      </p:sp>
      <p:sp>
        <p:nvSpPr>
          <p:cNvPr id="5" name="Subtitle 4"/>
          <p:cNvSpPr>
            <a:spLocks noGrp="1"/>
          </p:cNvSpPr>
          <p:nvPr>
            <p:ph type="subTitle" idx="1"/>
          </p:nvPr>
        </p:nvSpPr>
        <p:spPr/>
        <p:txBody>
          <a:bodyPr/>
          <a:lstStyle/>
          <a:p>
            <a:r>
              <a:rPr lang="en-US" dirty="0"/>
              <a:t>Position Statement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18" y="533400"/>
            <a:ext cx="82391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084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Statement</a:t>
            </a:r>
          </a:p>
        </p:txBody>
      </p:sp>
      <p:sp>
        <p:nvSpPr>
          <p:cNvPr id="3" name="Content Placeholder 2"/>
          <p:cNvSpPr>
            <a:spLocks noGrp="1"/>
          </p:cNvSpPr>
          <p:nvPr>
            <p:ph idx="1"/>
          </p:nvPr>
        </p:nvSpPr>
        <p:spPr/>
        <p:txBody>
          <a:bodyPr/>
          <a:lstStyle/>
          <a:p>
            <a:pPr marL="0" indent="0">
              <a:buNone/>
            </a:pPr>
            <a:r>
              <a:rPr lang="en-US" dirty="0"/>
              <a:t>As we support the coexistence of the GVS v1 and the NFPA 1917 Ambulance Standards, we also support and encourage participation in any process that addresses patient and provider safety through, science, technology, and research. We welcome the opportunity to be an active participant in the creation of standards for remounted ambulances.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5591175"/>
            <a:ext cx="82391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6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dirty="0"/>
              <a:t>Michael D. Berg, BS, NRP</a:t>
            </a:r>
          </a:p>
          <a:p>
            <a:pPr marL="0" indent="0" algn="ctr">
              <a:buNone/>
            </a:pPr>
            <a:r>
              <a:rPr lang="en-US" dirty="0"/>
              <a:t>Chair, AVL Committee</a:t>
            </a:r>
          </a:p>
          <a:p>
            <a:pPr marL="0" indent="0" algn="ctr">
              <a:buNone/>
            </a:pPr>
            <a:r>
              <a:rPr lang="en-US" dirty="0"/>
              <a:t>National Association of State EMS Officials</a:t>
            </a:r>
          </a:p>
          <a:p>
            <a:pPr marL="0" indent="0" algn="ctr">
              <a:buNone/>
            </a:pPr>
            <a:r>
              <a:rPr lang="en-US" dirty="0"/>
              <a:t>michael.berg@vdh.virignia.gov</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591175"/>
            <a:ext cx="82391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86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Certification and Compliance- FMVSS</a:t>
            </a: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Coleman Sachs</a:t>
            </a:r>
          </a:p>
          <a:p>
            <a:pPr algn="ctr">
              <a:buNone/>
            </a:pPr>
            <a:r>
              <a:rPr lang="en-US" sz="2400" dirty="0">
                <a:solidFill>
                  <a:schemeClr val="bg1"/>
                </a:solidFill>
              </a:rPr>
              <a:t>NHTSA Office of Compliance</a:t>
            </a:r>
          </a:p>
        </p:txBody>
      </p:sp>
    </p:spTree>
    <p:extLst>
      <p:ext uri="{BB962C8B-B14F-4D97-AF65-F5344CB8AC3E}">
        <p14:creationId xmlns:p14="http://schemas.microsoft.com/office/powerpoint/2010/main" val="2046976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ctrTitle"/>
          </p:nvPr>
        </p:nvSpPr>
        <p:spPr>
          <a:xfrm>
            <a:off x="2349709" y="1364866"/>
            <a:ext cx="6629400" cy="2311300"/>
          </a:xfrm>
        </p:spPr>
        <p:txBody>
          <a:bodyPr>
            <a:normAutofit/>
          </a:bodyPr>
          <a:lstStyle/>
          <a:p>
            <a:r>
              <a:rPr lang="en-US" sz="4400" dirty="0"/>
              <a:t>NHTSA Requirements for Ambulance Body </a:t>
            </a:r>
            <a:r>
              <a:rPr lang="en-US" sz="4400" dirty="0" err="1"/>
              <a:t>Remounters</a:t>
            </a:r>
            <a:endParaRPr lang="en-US" sz="4400" dirty="0"/>
          </a:p>
        </p:txBody>
      </p:sp>
      <p:sp>
        <p:nvSpPr>
          <p:cNvPr id="31750" name="Rectangle 1030"/>
          <p:cNvSpPr>
            <a:spLocks noChangeArrowheads="1"/>
          </p:cNvSpPr>
          <p:nvPr/>
        </p:nvSpPr>
        <p:spPr bwMode="auto">
          <a:xfrm>
            <a:off x="5299023" y="3405578"/>
            <a:ext cx="3364210" cy="2646878"/>
          </a:xfrm>
          <a:prstGeom prst="rect">
            <a:avLst/>
          </a:prstGeom>
          <a:noFill/>
          <a:ln w="9525">
            <a:noFill/>
            <a:miter lim="800000"/>
            <a:headEnd/>
            <a:tailEnd/>
          </a:ln>
          <a:effectLst/>
        </p:spPr>
        <p:txBody>
          <a:bodyPr wrap="square">
            <a:spAutoFit/>
          </a:bodyPr>
          <a:lstStyle/>
          <a:p>
            <a:pPr algn="ctr"/>
            <a:r>
              <a:rPr lang="en-US" sz="1600" dirty="0">
                <a:solidFill>
                  <a:srgbClr val="EEECE1"/>
                </a:solidFill>
                <a:latin typeface="Times New Roman" pitchFamily="18" charset="0"/>
              </a:rPr>
              <a:t>Presentation for the Commission on Accreditation of Ambulance Services (CAAS) Ground Vehicle Standard (GVS) Remount Forum - June 7, 2017</a:t>
            </a:r>
          </a:p>
          <a:p>
            <a:pPr algn="ctr"/>
            <a:r>
              <a:rPr lang="en-US" sz="1600" dirty="0">
                <a:solidFill>
                  <a:srgbClr val="EEECE1"/>
                </a:solidFill>
                <a:latin typeface="Times New Roman" pitchFamily="18" charset="0"/>
              </a:rPr>
              <a:t>Harris Conference </a:t>
            </a:r>
            <a:r>
              <a:rPr lang="en-US" sz="1600" dirty="0" err="1">
                <a:solidFill>
                  <a:srgbClr val="EEECE1"/>
                </a:solidFill>
                <a:latin typeface="Times New Roman" pitchFamily="18" charset="0"/>
              </a:rPr>
              <a:t>Cntr</a:t>
            </a:r>
            <a:r>
              <a:rPr lang="en-US" sz="1600" dirty="0">
                <a:solidFill>
                  <a:srgbClr val="EEECE1"/>
                </a:solidFill>
                <a:latin typeface="Times New Roman" pitchFamily="18" charset="0"/>
              </a:rPr>
              <a:t> Charlotte, NC</a:t>
            </a:r>
          </a:p>
          <a:p>
            <a:pPr algn="ctr"/>
            <a:r>
              <a:rPr lang="en-US" sz="1600" dirty="0">
                <a:solidFill>
                  <a:srgbClr val="EEECE1"/>
                </a:solidFill>
                <a:latin typeface="Times New Roman" pitchFamily="18" charset="0"/>
              </a:rPr>
              <a:t>Coleman Sachs, Chief, Import and Certification Division </a:t>
            </a:r>
          </a:p>
          <a:p>
            <a:pPr algn="ctr"/>
            <a:r>
              <a:rPr lang="en-US" dirty="0">
                <a:solidFill>
                  <a:srgbClr val="330033"/>
                </a:solidFill>
                <a:latin typeface="Times New Roman" pitchFamily="18" charset="0"/>
              </a:rPr>
              <a:t>National Highway Traffic Safety Administration</a:t>
            </a:r>
          </a:p>
          <a:p>
            <a:pPr algn="ctr"/>
            <a:endParaRPr lang="en-US" dirty="0">
              <a:solidFill>
                <a:srgbClr val="EEECE1"/>
              </a:solidFill>
              <a:latin typeface="Times New Roman" pitchFamily="18" charset="0"/>
            </a:endParaRPr>
          </a:p>
        </p:txBody>
      </p:sp>
    </p:spTree>
    <p:extLst>
      <p:ext uri="{BB962C8B-B14F-4D97-AF65-F5344CB8AC3E}">
        <p14:creationId xmlns:p14="http://schemas.microsoft.com/office/powerpoint/2010/main" val="26835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F17D037-0FF4-4036-A35C-2F70BB855547}" type="slidenum">
              <a:rPr lang="en-US">
                <a:solidFill>
                  <a:prstClr val="white">
                    <a:tint val="75000"/>
                  </a:prstClr>
                </a:solidFill>
                <a:latin typeface="Rockwell"/>
              </a:rPr>
              <a:pPr/>
              <a:t>26</a:t>
            </a:fld>
            <a:endParaRPr lang="en-US">
              <a:solidFill>
                <a:prstClr val="white">
                  <a:tint val="75000"/>
                </a:prstClr>
              </a:solidFill>
              <a:latin typeface="Rockwell"/>
            </a:endParaRPr>
          </a:p>
        </p:txBody>
      </p:sp>
      <p:sp>
        <p:nvSpPr>
          <p:cNvPr id="37890" name="Rectangle 1026"/>
          <p:cNvSpPr>
            <a:spLocks noGrp="1" noChangeArrowheads="1"/>
          </p:cNvSpPr>
          <p:nvPr>
            <p:ph type="title"/>
          </p:nvPr>
        </p:nvSpPr>
        <p:spPr/>
        <p:txBody>
          <a:bodyPr/>
          <a:lstStyle/>
          <a:p>
            <a:r>
              <a:rPr lang="en-US" dirty="0"/>
              <a:t>NHTSA</a:t>
            </a:r>
          </a:p>
        </p:txBody>
      </p:sp>
      <p:sp>
        <p:nvSpPr>
          <p:cNvPr id="37891" name="Rectangle 1027"/>
          <p:cNvSpPr>
            <a:spLocks noGrp="1" noChangeArrowheads="1"/>
          </p:cNvSpPr>
          <p:nvPr>
            <p:ph type="body" idx="1"/>
          </p:nvPr>
        </p:nvSpPr>
        <p:spPr>
          <a:xfrm>
            <a:off x="914400" y="2000250"/>
            <a:ext cx="7772400" cy="3455194"/>
          </a:xfrm>
        </p:spPr>
        <p:txBody>
          <a:bodyPr>
            <a:normAutofit fontScale="77500" lnSpcReduction="20000"/>
          </a:bodyPr>
          <a:lstStyle/>
          <a:p>
            <a:r>
              <a:rPr lang="en-US" sz="2400" dirty="0">
                <a:solidFill>
                  <a:schemeClr val="tx2"/>
                </a:solidFill>
              </a:rPr>
              <a:t>A small agency in the U.S. Department of Transportation established in 1966</a:t>
            </a:r>
          </a:p>
          <a:p>
            <a:r>
              <a:rPr lang="en-US" sz="2400" dirty="0">
                <a:solidFill>
                  <a:schemeClr val="tx2"/>
                </a:solidFill>
              </a:rPr>
              <a:t>Mission is to improve safety on nation’s highways and reduce fatalities and injuries associated with vehicle crashes</a:t>
            </a:r>
          </a:p>
          <a:p>
            <a:r>
              <a:rPr lang="en-US" sz="2400" dirty="0">
                <a:solidFill>
                  <a:schemeClr val="tx2"/>
                </a:solidFill>
              </a:rPr>
              <a:t>Issues the Federal motor vehicle safety standards (FMVSS)</a:t>
            </a:r>
          </a:p>
          <a:p>
            <a:r>
              <a:rPr lang="en-US" sz="2400" dirty="0">
                <a:solidFill>
                  <a:schemeClr val="tx2"/>
                </a:solidFill>
              </a:rPr>
              <a:t>Prescribe minimum safety performance requirements for motor vehicles and for certain items of motor vehicle equipment </a:t>
            </a:r>
          </a:p>
          <a:p>
            <a:r>
              <a:rPr lang="en-US" sz="2400" dirty="0">
                <a:solidFill>
                  <a:schemeClr val="tx2"/>
                </a:solidFill>
              </a:rPr>
              <a:t>All FMVSS found in 49 CFR Part 571.  Each has a number.  FMVSS 208 </a:t>
            </a:r>
            <a:r>
              <a:rPr lang="en-US" sz="2400" i="1" dirty="0">
                <a:solidFill>
                  <a:schemeClr val="tx2"/>
                </a:solidFill>
              </a:rPr>
              <a:t>Occupant Crash Protection </a:t>
            </a:r>
            <a:r>
              <a:rPr lang="en-US" sz="2400" dirty="0">
                <a:solidFill>
                  <a:schemeClr val="tx2"/>
                </a:solidFill>
              </a:rPr>
              <a:t>is at 49 CFR 571.208.</a:t>
            </a:r>
          </a:p>
          <a:p>
            <a:r>
              <a:rPr lang="en-US" sz="2400" dirty="0">
                <a:solidFill>
                  <a:schemeClr val="tx2"/>
                </a:solidFill>
              </a:rPr>
              <a:t>Currently there are 64 FMVSS; 49 are vehicle standards; 15 apply to motor vehicle equipment such as tires, rims, brake hoses, brake fluid, seat belt assemblies, lighting equipment, and glazing.</a:t>
            </a:r>
          </a:p>
          <a:p>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1066199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EA4BFD2-27E5-419E-88A6-8C3226A6D458}" type="slidenum">
              <a:rPr lang="en-US">
                <a:solidFill>
                  <a:prstClr val="white">
                    <a:tint val="75000"/>
                  </a:prstClr>
                </a:solidFill>
                <a:latin typeface="Rockwell"/>
              </a:rPr>
              <a:pPr/>
              <a:t>27</a:t>
            </a:fld>
            <a:endParaRPr lang="en-US">
              <a:solidFill>
                <a:prstClr val="white">
                  <a:tint val="75000"/>
                </a:prstClr>
              </a:solidFill>
              <a:latin typeface="Rockwell"/>
            </a:endParaRPr>
          </a:p>
        </p:txBody>
      </p:sp>
      <p:sp>
        <p:nvSpPr>
          <p:cNvPr id="34818" name="Rectangle 1026"/>
          <p:cNvSpPr>
            <a:spLocks noGrp="1" noChangeArrowheads="1"/>
          </p:cNvSpPr>
          <p:nvPr>
            <p:ph type="title"/>
          </p:nvPr>
        </p:nvSpPr>
        <p:spPr/>
        <p:txBody>
          <a:bodyPr/>
          <a:lstStyle/>
          <a:p>
            <a:r>
              <a:rPr lang="en-US"/>
              <a:t>Statutory Prohibition</a:t>
            </a:r>
          </a:p>
        </p:txBody>
      </p:sp>
      <p:sp>
        <p:nvSpPr>
          <p:cNvPr id="34819" name="Rectangle 1027"/>
          <p:cNvSpPr>
            <a:spLocks noGrp="1" noChangeArrowheads="1"/>
          </p:cNvSpPr>
          <p:nvPr>
            <p:ph type="body" idx="1"/>
          </p:nvPr>
        </p:nvSpPr>
        <p:spPr/>
        <p:txBody>
          <a:bodyPr>
            <a:normAutofit/>
          </a:bodyPr>
          <a:lstStyle/>
          <a:p>
            <a:r>
              <a:rPr lang="en-US" sz="2400" dirty="0">
                <a:solidFill>
                  <a:schemeClr val="tx2"/>
                </a:solidFill>
              </a:rPr>
              <a:t>49 U.S.C. 30112(a) provides that no person shall manufacture for sale, sell, offer for sale, introduce or deliver for introduction in interstate commerce, or import into the United States any motor vehicle or motor vehicle equipment manufactured on or after the date an applicable FMVSS takes effect unless the vehicle or equipment complies with the standard and is covered by a certification under 49 U.S.C. 30115 </a:t>
            </a:r>
          </a:p>
          <a:p>
            <a:endParaRPr lang="en-US" sz="2400" dirty="0">
              <a:solidFill>
                <a:schemeClr val="tx2"/>
              </a:solidFill>
            </a:endParaRPr>
          </a:p>
        </p:txBody>
      </p:sp>
    </p:spTree>
    <p:extLst>
      <p:ext uri="{BB962C8B-B14F-4D97-AF65-F5344CB8AC3E}">
        <p14:creationId xmlns:p14="http://schemas.microsoft.com/office/powerpoint/2010/main" val="2141972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Statutory Requirement</a:t>
            </a:r>
          </a:p>
        </p:txBody>
      </p:sp>
      <p:sp>
        <p:nvSpPr>
          <p:cNvPr id="3" name="Content Placeholder 2"/>
          <p:cNvSpPr>
            <a:spLocks noGrp="1"/>
          </p:cNvSpPr>
          <p:nvPr>
            <p:ph idx="1"/>
          </p:nvPr>
        </p:nvSpPr>
        <p:spPr/>
        <p:txBody>
          <a:bodyPr/>
          <a:lstStyle/>
          <a:p>
            <a:r>
              <a:rPr lang="en-US" sz="3600" dirty="0"/>
              <a:t>49 U.S.C. 30115 requires a motor vehicle to be certified to the FMVSS by permanently affixing a tag or label to the vehicle by the time of its delivery to a distributor or dealer.</a:t>
            </a:r>
          </a:p>
          <a:p>
            <a:endParaRPr lang="en-US" dirty="0"/>
          </a:p>
        </p:txBody>
      </p:sp>
    </p:spTree>
    <p:extLst>
      <p:ext uri="{BB962C8B-B14F-4D97-AF65-F5344CB8AC3E}">
        <p14:creationId xmlns:p14="http://schemas.microsoft.com/office/powerpoint/2010/main" val="2831497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an Ambulance Body </a:t>
            </a:r>
            <a:r>
              <a:rPr lang="en-US" dirty="0" err="1"/>
              <a:t>Remounter</a:t>
            </a:r>
            <a:r>
              <a:rPr lang="en-US" dirty="0"/>
              <a:t> a Manufacturer?</a:t>
            </a:r>
          </a:p>
        </p:txBody>
      </p:sp>
      <p:sp>
        <p:nvSpPr>
          <p:cNvPr id="3" name="Content Placeholder 2"/>
          <p:cNvSpPr>
            <a:spLocks noGrp="1"/>
          </p:cNvSpPr>
          <p:nvPr>
            <p:ph idx="1"/>
          </p:nvPr>
        </p:nvSpPr>
        <p:spPr>
          <a:xfrm>
            <a:off x="457200" y="2084917"/>
            <a:ext cx="8229600" cy="3366956"/>
          </a:xfrm>
        </p:spPr>
        <p:txBody>
          <a:bodyPr>
            <a:noAutofit/>
          </a:bodyPr>
          <a:lstStyle/>
          <a:p>
            <a:r>
              <a:rPr lang="en-US" sz="2400" dirty="0"/>
              <a:t>Yes.  NHTSA’s regulations at 49 CFR 571.7(e) provide that when a new cab is used in the assembly of a truck, the truck will  be considered newly manufactured for the purpose of applying the National Traffic and Motor Vehicle Safety Act of 1966 and the Federal motor vehicle safety standards unless the engine, transmission, and drive axle(s) (as a minimum) of the assembled vehicle are not new, and at lest two of these components were taken from the same vehicle.  </a:t>
            </a:r>
          </a:p>
        </p:txBody>
      </p:sp>
    </p:spTree>
    <p:extLst>
      <p:ext uri="{BB962C8B-B14F-4D97-AF65-F5344CB8AC3E}">
        <p14:creationId xmlns:p14="http://schemas.microsoft.com/office/powerpoint/2010/main" val="63280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CAAS -vs- GVS </a:t>
            </a:r>
          </a:p>
        </p:txBody>
      </p:sp>
      <p:sp>
        <p:nvSpPr>
          <p:cNvPr id="15" name="Content Placeholder 14"/>
          <p:cNvSpPr>
            <a:spLocks noGrp="1"/>
          </p:cNvSpPr>
          <p:nvPr>
            <p:ph idx="1"/>
          </p:nvPr>
        </p:nvSpPr>
        <p:spPr>
          <a:xfrm>
            <a:off x="457200" y="1295400"/>
            <a:ext cx="8229600" cy="4830763"/>
          </a:xfrm>
        </p:spPr>
        <p:txBody>
          <a:bodyPr>
            <a:normAutofit/>
          </a:bodyPr>
          <a:lstStyle/>
          <a:p>
            <a:pPr>
              <a:buNone/>
              <a:defRPr/>
            </a:pPr>
            <a:r>
              <a:rPr lang="en-US" sz="2400" b="1" dirty="0">
                <a:solidFill>
                  <a:schemeClr val="bg1"/>
                </a:solidFill>
              </a:rPr>
              <a:t>CAAS Accreditation Standards:</a:t>
            </a:r>
          </a:p>
          <a:p>
            <a:pPr>
              <a:defRPr/>
            </a:pPr>
            <a:endParaRPr lang="en-US" sz="2400" dirty="0">
              <a:solidFill>
                <a:schemeClr val="bg1"/>
              </a:solidFill>
            </a:endParaRPr>
          </a:p>
          <a:p>
            <a:pPr>
              <a:defRPr/>
            </a:pPr>
            <a:r>
              <a:rPr lang="en-US" sz="2400" dirty="0">
                <a:solidFill>
                  <a:schemeClr val="bg1"/>
                </a:solidFill>
              </a:rPr>
              <a:t>Standards for enhancing quality and performance for licensed ambulance service providers</a:t>
            </a:r>
          </a:p>
          <a:p>
            <a:pPr>
              <a:defRPr/>
            </a:pPr>
            <a:r>
              <a:rPr lang="en-US" sz="2400" dirty="0">
                <a:solidFill>
                  <a:schemeClr val="bg1"/>
                </a:solidFill>
              </a:rPr>
              <a:t>Established in 1990 </a:t>
            </a:r>
          </a:p>
          <a:p>
            <a:pPr>
              <a:defRPr/>
            </a:pPr>
            <a:r>
              <a:rPr lang="en-US" sz="2400" dirty="0">
                <a:solidFill>
                  <a:schemeClr val="bg1"/>
                </a:solidFill>
              </a:rPr>
              <a:t>“Gold Standard”- exceeds state EMS licensure requirements</a:t>
            </a:r>
          </a:p>
          <a:p>
            <a:pPr>
              <a:defRPr/>
            </a:pPr>
            <a:r>
              <a:rPr lang="en-US" sz="2400" dirty="0">
                <a:solidFill>
                  <a:schemeClr val="bg1"/>
                </a:solidFill>
              </a:rPr>
              <a:t>Voluntary, or as required by state/county or local ordinance</a:t>
            </a:r>
          </a:p>
          <a:p>
            <a:pPr>
              <a:defRPr/>
            </a:pPr>
            <a:r>
              <a:rPr lang="en-US" sz="2400" dirty="0">
                <a:solidFill>
                  <a:schemeClr val="bg1"/>
                </a:solidFill>
              </a:rPr>
              <a:t>When met- the ambulance </a:t>
            </a:r>
            <a:r>
              <a:rPr lang="en-US" sz="2400" b="1" dirty="0">
                <a:solidFill>
                  <a:schemeClr val="bg1"/>
                </a:solidFill>
              </a:rPr>
              <a:t>service/organization</a:t>
            </a:r>
            <a:r>
              <a:rPr lang="en-US" sz="2400" dirty="0">
                <a:solidFill>
                  <a:schemeClr val="bg1"/>
                </a:solidFill>
              </a:rPr>
              <a:t> is granted accreditation </a:t>
            </a:r>
          </a:p>
          <a:p>
            <a:pPr>
              <a:defRPr/>
            </a:pPr>
            <a:r>
              <a:rPr lang="en-US" sz="2400" dirty="0">
                <a:solidFill>
                  <a:schemeClr val="bg1"/>
                </a:solidFill>
              </a:rPr>
              <a:t>www.caas.org </a:t>
            </a:r>
          </a:p>
          <a:p>
            <a:pPr>
              <a:buNone/>
            </a:pPr>
            <a:endParaRPr lang="en-US" sz="2400" dirty="0">
              <a:solidFill>
                <a:schemeClr val="bg1"/>
              </a:solidFill>
            </a:endParaRPr>
          </a:p>
        </p:txBody>
      </p:sp>
    </p:spTree>
    <p:extLst>
      <p:ext uri="{BB962C8B-B14F-4D97-AF65-F5344CB8AC3E}">
        <p14:creationId xmlns:p14="http://schemas.microsoft.com/office/powerpoint/2010/main" val="3544939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kind of a manufacturer is an ambulance body </a:t>
            </a:r>
            <a:r>
              <a:rPr lang="en-US" dirty="0" err="1"/>
              <a:t>remounter</a:t>
            </a:r>
            <a:r>
              <a:rPr lang="en-US" dirty="0"/>
              <a:t>?</a:t>
            </a:r>
          </a:p>
        </p:txBody>
      </p:sp>
      <p:sp>
        <p:nvSpPr>
          <p:cNvPr id="3" name="Content Placeholder 2"/>
          <p:cNvSpPr>
            <a:spLocks noGrp="1"/>
          </p:cNvSpPr>
          <p:nvPr>
            <p:ph idx="1"/>
          </p:nvPr>
        </p:nvSpPr>
        <p:spPr/>
        <p:txBody>
          <a:bodyPr/>
          <a:lstStyle/>
          <a:p>
            <a:r>
              <a:rPr lang="en-US" dirty="0"/>
              <a:t>An ambulance body </a:t>
            </a:r>
            <a:r>
              <a:rPr lang="en-US" dirty="0" err="1"/>
              <a:t>remounter</a:t>
            </a:r>
            <a:r>
              <a:rPr lang="en-US" dirty="0"/>
              <a:t> is a </a:t>
            </a:r>
            <a:r>
              <a:rPr lang="en-US" b="1" dirty="0"/>
              <a:t>Final-Stage Manufacturer</a:t>
            </a:r>
            <a:r>
              <a:rPr lang="en-US" dirty="0"/>
              <a:t>.</a:t>
            </a:r>
          </a:p>
          <a:p>
            <a:r>
              <a:rPr lang="en-US" dirty="0"/>
              <a:t>NHTSA’s regulations at 49 CFR 567.3 define a “</a:t>
            </a:r>
            <a:r>
              <a:rPr lang="en-US" b="1" dirty="0"/>
              <a:t>chassis-cab</a:t>
            </a:r>
            <a:r>
              <a:rPr lang="en-US" dirty="0"/>
              <a:t>” as an incomplete vehicle with a completed occupant compartment that requires only the addition of cargo-carrying, work-performing, or load-bearing components to perform its intended function.</a:t>
            </a:r>
          </a:p>
          <a:p>
            <a:r>
              <a:rPr lang="en-US" dirty="0"/>
              <a:t>The same regulations define a “</a:t>
            </a:r>
            <a:r>
              <a:rPr lang="en-US" b="1" dirty="0"/>
              <a:t>final-stage manufacturer</a:t>
            </a:r>
            <a:r>
              <a:rPr lang="en-US" dirty="0"/>
              <a:t>” as a person who performs such manufacturing operations on an incomplete vehicle that it becomes a completed vehicle.</a:t>
            </a:r>
          </a:p>
          <a:p>
            <a:r>
              <a:rPr lang="en-US" dirty="0"/>
              <a:t>A “</a:t>
            </a:r>
            <a:r>
              <a:rPr lang="en-US" b="1" dirty="0"/>
              <a:t>completed vehicle</a:t>
            </a:r>
            <a:r>
              <a:rPr lang="en-US" dirty="0"/>
              <a:t>” is defined as a vehicle that requires no further manufacturing operations to perform its intended function</a:t>
            </a:r>
          </a:p>
        </p:txBody>
      </p:sp>
    </p:spTree>
    <p:extLst>
      <p:ext uri="{BB962C8B-B14F-4D97-AF65-F5344CB8AC3E}">
        <p14:creationId xmlns:p14="http://schemas.microsoft.com/office/powerpoint/2010/main" val="2313230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Do Ambulance Body </a:t>
            </a:r>
            <a:r>
              <a:rPr lang="en-US" sz="2000" dirty="0" err="1"/>
              <a:t>Remounters</a:t>
            </a:r>
            <a:r>
              <a:rPr lang="en-US" sz="2000" dirty="0"/>
              <a:t> Have Certification and other Responsibilities under NHTSA’s Regulations?</a:t>
            </a:r>
          </a:p>
        </p:txBody>
      </p:sp>
      <p:sp>
        <p:nvSpPr>
          <p:cNvPr id="3" name="Content Placeholder 2"/>
          <p:cNvSpPr>
            <a:spLocks noGrp="1"/>
          </p:cNvSpPr>
          <p:nvPr>
            <p:ph idx="1"/>
          </p:nvPr>
        </p:nvSpPr>
        <p:spPr/>
        <p:txBody>
          <a:bodyPr>
            <a:normAutofit/>
          </a:bodyPr>
          <a:lstStyle/>
          <a:p>
            <a:r>
              <a:rPr lang="en-US" sz="2000" dirty="0"/>
              <a:t>Yes, as a final-stage manufacturer, an ambulance body </a:t>
            </a:r>
            <a:r>
              <a:rPr lang="en-US" sz="2000" dirty="0" err="1"/>
              <a:t>remounter</a:t>
            </a:r>
            <a:r>
              <a:rPr lang="en-US" sz="2000" dirty="0"/>
              <a:t> assumes legal responsibility for all certification-related duties and liabilities under the Vehicle Safety Act, except to the extent that the incomplete vehicle manufacturer or an intermediate manufacturer has provided equipment subject to a safety-standard or expressly assumed responsibility for standards related to systems and components it supplied and except to the extent that the final-stage manufacturer completed the vehicle in accordance with the prior manufacturers’ incomplete vehicle document or IVD or any addendum to that document. See 49 CFR 567.5(d) </a:t>
            </a:r>
          </a:p>
        </p:txBody>
      </p:sp>
    </p:spTree>
    <p:extLst>
      <p:ext uri="{BB962C8B-B14F-4D97-AF65-F5344CB8AC3E}">
        <p14:creationId xmlns:p14="http://schemas.microsoft.com/office/powerpoint/2010/main" val="258079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Must an ambulance body </a:t>
            </a:r>
            <a:r>
              <a:rPr lang="en-US" dirty="0" err="1"/>
              <a:t>remounter</a:t>
            </a:r>
            <a:r>
              <a:rPr lang="en-US" dirty="0"/>
              <a:t> affix a certification label to the completed vehicle?</a:t>
            </a:r>
          </a:p>
        </p:txBody>
      </p:sp>
      <p:sp>
        <p:nvSpPr>
          <p:cNvPr id="3" name="Content Placeholder 2"/>
          <p:cNvSpPr>
            <a:spLocks noGrp="1"/>
          </p:cNvSpPr>
          <p:nvPr>
            <p:ph idx="1"/>
          </p:nvPr>
        </p:nvSpPr>
        <p:spPr/>
        <p:txBody>
          <a:bodyPr>
            <a:normAutofit/>
          </a:bodyPr>
          <a:lstStyle/>
          <a:p>
            <a:r>
              <a:rPr lang="en-US" dirty="0"/>
              <a:t>Yes.  As a final stage manufacturer, an ambulance body </a:t>
            </a:r>
            <a:r>
              <a:rPr lang="en-US" dirty="0" err="1"/>
              <a:t>remounter</a:t>
            </a:r>
            <a:r>
              <a:rPr lang="en-US" dirty="0"/>
              <a:t> must affix a certification label to each vehicle in a manner that does not obscure the labels affixed by previous stage manufacturers and that contains the following statements:</a:t>
            </a:r>
          </a:p>
          <a:p>
            <a:pPr lvl="1"/>
            <a:r>
              <a:rPr lang="en-US" dirty="0"/>
              <a:t>Name of the final stage manufacturer, preceded by the words “MANUFACTURED BY” OR “MFD BY”</a:t>
            </a:r>
          </a:p>
          <a:p>
            <a:pPr lvl="1"/>
            <a:r>
              <a:rPr lang="en-US" dirty="0"/>
              <a:t>Month and year in which the final stage manufacture is completed , spelled out, as in “June 2000,” or expressed in numerals, as in “6/00”</a:t>
            </a:r>
          </a:p>
          <a:p>
            <a:pPr lvl="1"/>
            <a:r>
              <a:rPr lang="en-US" dirty="0"/>
              <a:t>Gross Vehicle Weight Rating, followed by the appropriate value in kilograms and (pounds), which shall not be less than the sum of the unloaded vehicle weight, rated cargo load, and 150 pounds times the number of the vehicle’s designated seating positions.</a:t>
            </a:r>
          </a:p>
        </p:txBody>
      </p:sp>
    </p:spTree>
    <p:extLst>
      <p:ext uri="{BB962C8B-B14F-4D97-AF65-F5344CB8AC3E}">
        <p14:creationId xmlns:p14="http://schemas.microsoft.com/office/powerpoint/2010/main" val="245744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Certifications Requirements, Continued</a:t>
            </a:r>
          </a:p>
        </p:txBody>
      </p:sp>
      <p:sp>
        <p:nvSpPr>
          <p:cNvPr id="3" name="Content Placeholder 2"/>
          <p:cNvSpPr>
            <a:spLocks noGrp="1"/>
          </p:cNvSpPr>
          <p:nvPr>
            <p:ph idx="1"/>
          </p:nvPr>
        </p:nvSpPr>
        <p:spPr/>
        <p:txBody>
          <a:bodyPr>
            <a:normAutofit/>
          </a:bodyPr>
          <a:lstStyle/>
          <a:p>
            <a:pPr lvl="1"/>
            <a:r>
              <a:rPr lang="en-US" dirty="0"/>
              <a:t>Gross axle weight rating, followed by the appropriate value in kilograms and (pounds) for each axle, identified in order from front to rear (e.g. front, first intermediate, second intermediate, rear).  Example:  Front- 5,215 kg (11,500 </a:t>
            </a:r>
            <a:r>
              <a:rPr lang="en-US" dirty="0" err="1"/>
              <a:t>lb</a:t>
            </a:r>
            <a:r>
              <a:rPr lang="en-US" dirty="0"/>
              <a:t>) with 295/75R22.5(G) tires</a:t>
            </a:r>
          </a:p>
          <a:p>
            <a:pPr lvl="1"/>
            <a:r>
              <a:rPr lang="en-US" dirty="0"/>
              <a:t>One of the following alternative certification statements:</a:t>
            </a:r>
          </a:p>
          <a:p>
            <a:pPr lvl="2"/>
            <a:r>
              <a:rPr lang="en-US" dirty="0"/>
              <a:t>“This vehicle conforms to all applicable Federal Motor Vehicle Safety Standards in effect in (month, year).”</a:t>
            </a:r>
          </a:p>
          <a:p>
            <a:pPr lvl="2"/>
            <a:r>
              <a:rPr lang="en-US" dirty="0"/>
              <a:t>“This vehicle has been completed in accordance with the prior manufacturer’s IVD, where applicable.  This vehicle  conforms to all applicable Federal Motor Vehicle Safety Standards in effect in (month, year)”</a:t>
            </a:r>
          </a:p>
        </p:txBody>
      </p:sp>
    </p:spTree>
    <p:extLst>
      <p:ext uri="{BB962C8B-B14F-4D97-AF65-F5344CB8AC3E}">
        <p14:creationId xmlns:p14="http://schemas.microsoft.com/office/powerpoint/2010/main" val="2305199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Requirements, Continued</a:t>
            </a:r>
          </a:p>
        </p:txBody>
      </p:sp>
      <p:sp>
        <p:nvSpPr>
          <p:cNvPr id="3" name="Content Placeholder 2"/>
          <p:cNvSpPr>
            <a:spLocks noGrp="1"/>
          </p:cNvSpPr>
          <p:nvPr>
            <p:ph idx="1"/>
          </p:nvPr>
        </p:nvSpPr>
        <p:spPr/>
        <p:txBody>
          <a:bodyPr>
            <a:normAutofit/>
          </a:bodyPr>
          <a:lstStyle/>
          <a:p>
            <a:pPr lvl="2"/>
            <a:r>
              <a:rPr lang="en-US" dirty="0"/>
              <a:t>“This vehicle has been completed in accordance with the prior manufacturer’s IVD, where applicable, except for [insert FMVSS(s)].  This vehicle conforms to all applicable Federal Motor Vehicle Safety Standards in effect in (month/year).”</a:t>
            </a:r>
          </a:p>
          <a:p>
            <a:pPr lvl="2"/>
            <a:r>
              <a:rPr lang="en-US" dirty="0"/>
              <a:t>The date shown in the above statements shall not be earlier than the manufacturing date provided by the incomplete or intermediate stage manufacturer and not later than the date of completion of the final-stage manufacture.</a:t>
            </a:r>
          </a:p>
          <a:p>
            <a:pPr marL="914400" lvl="2" indent="0">
              <a:buNone/>
            </a:pPr>
            <a:r>
              <a:rPr lang="en-US" b="1" dirty="0"/>
              <a:t>The certification label must also identify the vehicle’s vehicle identification number or VIN and the vehicle’s type classification, such as “truck.”</a:t>
            </a:r>
          </a:p>
        </p:txBody>
      </p:sp>
    </p:spTree>
    <p:extLst>
      <p:ext uri="{BB962C8B-B14F-4D97-AF65-F5344CB8AC3E}">
        <p14:creationId xmlns:p14="http://schemas.microsoft.com/office/powerpoint/2010/main" val="3997862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Label</a:t>
            </a:r>
          </a:p>
        </p:txBody>
      </p:sp>
      <p:pic>
        <p:nvPicPr>
          <p:cNvPr id="5" name="Content Placeholder 4"/>
          <p:cNvPicPr>
            <a:picLocks noGrp="1" noChangeAspect="1"/>
          </p:cNvPicPr>
          <p:nvPr>
            <p:ph idx="1"/>
          </p:nvPr>
        </p:nvPicPr>
        <p:blipFill>
          <a:blip r:embed="rId2"/>
          <a:stretch>
            <a:fillRect/>
          </a:stretch>
        </p:blipFill>
        <p:spPr>
          <a:xfrm>
            <a:off x="4000500" y="2326482"/>
            <a:ext cx="1143000" cy="3038475"/>
          </a:xfrm>
        </p:spPr>
      </p:pic>
    </p:spTree>
    <p:extLst>
      <p:ext uri="{BB962C8B-B14F-4D97-AF65-F5344CB8AC3E}">
        <p14:creationId xmlns:p14="http://schemas.microsoft.com/office/powerpoint/2010/main" val="3842876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589FAF4-3615-462B-8506-F07094D75868}" type="slidenum">
              <a:rPr lang="en-US">
                <a:solidFill>
                  <a:prstClr val="white">
                    <a:tint val="75000"/>
                  </a:prstClr>
                </a:solidFill>
                <a:latin typeface="Rockwell"/>
              </a:rPr>
              <a:pPr/>
              <a:t>36</a:t>
            </a:fld>
            <a:endParaRPr lang="en-US" dirty="0">
              <a:solidFill>
                <a:prstClr val="white">
                  <a:tint val="75000"/>
                </a:prstClr>
              </a:solidFill>
              <a:latin typeface="Rockwell"/>
            </a:endParaRPr>
          </a:p>
        </p:txBody>
      </p:sp>
      <p:sp>
        <p:nvSpPr>
          <p:cNvPr id="35842" name="Rectangle 1026"/>
          <p:cNvSpPr>
            <a:spLocks noGrp="1" noChangeArrowheads="1"/>
          </p:cNvSpPr>
          <p:nvPr>
            <p:ph type="title"/>
          </p:nvPr>
        </p:nvSpPr>
        <p:spPr/>
        <p:txBody>
          <a:bodyPr>
            <a:normAutofit/>
          </a:bodyPr>
          <a:lstStyle/>
          <a:p>
            <a:r>
              <a:rPr lang="en-US" dirty="0"/>
              <a:t>Certification</a:t>
            </a:r>
            <a:br>
              <a:rPr lang="en-US" dirty="0"/>
            </a:br>
            <a:endParaRPr lang="en-US" dirty="0"/>
          </a:p>
        </p:txBody>
      </p:sp>
      <p:sp>
        <p:nvSpPr>
          <p:cNvPr id="35843" name="Rectangle 1027"/>
          <p:cNvSpPr>
            <a:spLocks noGrp="1" noChangeArrowheads="1"/>
          </p:cNvSpPr>
          <p:nvPr>
            <p:ph type="body" idx="1"/>
          </p:nvPr>
        </p:nvSpPr>
        <p:spPr/>
        <p:txBody>
          <a:bodyPr/>
          <a:lstStyle/>
          <a:p>
            <a:r>
              <a:rPr lang="en-US" sz="2000" dirty="0">
                <a:solidFill>
                  <a:schemeClr val="tx2"/>
                </a:solidFill>
              </a:rPr>
              <a:t>Performed by the manufacturer and not NHTSA (no type approval)</a:t>
            </a:r>
          </a:p>
          <a:p>
            <a:r>
              <a:rPr lang="en-US" sz="2000" dirty="0">
                <a:solidFill>
                  <a:schemeClr val="tx2"/>
                </a:solidFill>
              </a:rPr>
              <a:t>Manifested by a label permanently affixed to the vehicle in a prescribed location</a:t>
            </a:r>
          </a:p>
          <a:p>
            <a:r>
              <a:rPr lang="en-US" sz="2000" dirty="0">
                <a:solidFill>
                  <a:schemeClr val="tx2"/>
                </a:solidFill>
              </a:rPr>
              <a:t>Identifies the manufacturer, the date of manufacture, the vehicle type</a:t>
            </a:r>
          </a:p>
          <a:p>
            <a:r>
              <a:rPr lang="en-US" sz="2000" dirty="0">
                <a:solidFill>
                  <a:schemeClr val="tx2"/>
                </a:solidFill>
              </a:rPr>
              <a:t>States that the vehicle complies with all applicable FMVSS in effect on the date of manufacture shown above</a:t>
            </a:r>
          </a:p>
          <a:p>
            <a:endParaRPr lang="en-US" dirty="0">
              <a:solidFill>
                <a:schemeClr val="tx2"/>
              </a:solidFill>
            </a:endParaRPr>
          </a:p>
        </p:txBody>
      </p:sp>
    </p:spTree>
    <p:extLst>
      <p:ext uri="{BB962C8B-B14F-4D97-AF65-F5344CB8AC3E}">
        <p14:creationId xmlns:p14="http://schemas.microsoft.com/office/powerpoint/2010/main" val="1136879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2FA02E3-12D9-4ECB-B6EF-EC33B593FEFB}" type="slidenum">
              <a:rPr lang="en-US">
                <a:solidFill>
                  <a:prstClr val="white">
                    <a:tint val="75000"/>
                  </a:prstClr>
                </a:solidFill>
                <a:latin typeface="Rockwell"/>
              </a:rPr>
              <a:pPr/>
              <a:t>37</a:t>
            </a:fld>
            <a:endParaRPr lang="en-US" dirty="0">
              <a:solidFill>
                <a:prstClr val="white">
                  <a:tint val="75000"/>
                </a:prstClr>
              </a:solidFill>
              <a:latin typeface="Rockwell"/>
            </a:endParaRPr>
          </a:p>
        </p:txBody>
      </p:sp>
      <p:sp>
        <p:nvSpPr>
          <p:cNvPr id="36866" name="Rectangle 1026"/>
          <p:cNvSpPr>
            <a:spLocks noGrp="1" noChangeArrowheads="1"/>
          </p:cNvSpPr>
          <p:nvPr>
            <p:ph type="title"/>
          </p:nvPr>
        </p:nvSpPr>
        <p:spPr/>
        <p:txBody>
          <a:bodyPr>
            <a:normAutofit/>
          </a:bodyPr>
          <a:lstStyle/>
          <a:p>
            <a:r>
              <a:rPr lang="en-US" dirty="0"/>
              <a:t>Location of Label</a:t>
            </a:r>
            <a:br>
              <a:rPr lang="en-US" dirty="0"/>
            </a:br>
            <a:endParaRPr lang="en-US" dirty="0"/>
          </a:p>
        </p:txBody>
      </p:sp>
      <p:sp>
        <p:nvSpPr>
          <p:cNvPr id="36867" name="Rectangle 1027"/>
          <p:cNvSpPr>
            <a:spLocks noGrp="1" noChangeArrowheads="1"/>
          </p:cNvSpPr>
          <p:nvPr>
            <p:ph type="body" idx="1"/>
          </p:nvPr>
        </p:nvSpPr>
        <p:spPr>
          <a:xfrm>
            <a:off x="457200" y="2032907"/>
            <a:ext cx="8229600" cy="3418966"/>
          </a:xfrm>
        </p:spPr>
        <p:txBody>
          <a:bodyPr>
            <a:noAutofit/>
          </a:bodyPr>
          <a:lstStyle/>
          <a:p>
            <a:pPr>
              <a:lnSpc>
                <a:spcPct val="90000"/>
              </a:lnSpc>
            </a:pPr>
            <a:r>
              <a:rPr lang="en-US" sz="2400" dirty="0">
                <a:solidFill>
                  <a:schemeClr val="tx2"/>
                </a:solidFill>
              </a:rPr>
              <a:t>The label must be affixed to either the hinge pillar, door-latch post or the door edge that meets the door latch post, next to the driver’s seating position, or if none of these locations is practicable, to the left side of the instrument panel.  If that location is also not practicable, the label shall be affixed to the inward-facing surface of the door next to the driver’s seating position.  If that too is not practicable, the manufacturer must provide notification to NHTSA with a suggested alternative location.  49 CFR 567.4(c).</a:t>
            </a:r>
          </a:p>
        </p:txBody>
      </p:sp>
    </p:spTree>
    <p:extLst>
      <p:ext uri="{BB962C8B-B14F-4D97-AF65-F5344CB8AC3E}">
        <p14:creationId xmlns:p14="http://schemas.microsoft.com/office/powerpoint/2010/main" val="3915909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a:t>
            </a:r>
          </a:p>
        </p:txBody>
      </p:sp>
      <p:sp>
        <p:nvSpPr>
          <p:cNvPr id="3" name="Content Placeholder 2"/>
          <p:cNvSpPr>
            <a:spLocks noGrp="1"/>
          </p:cNvSpPr>
          <p:nvPr>
            <p:ph idx="1"/>
          </p:nvPr>
        </p:nvSpPr>
        <p:spPr/>
        <p:txBody>
          <a:bodyPr/>
          <a:lstStyle/>
          <a:p>
            <a:pPr>
              <a:lnSpc>
                <a:spcPct val="90000"/>
              </a:lnSpc>
            </a:pPr>
            <a:r>
              <a:rPr lang="en-US" sz="2400" dirty="0"/>
              <a:t>The manufacturer must exercise “reasonable care” in certifying a vehicle to an applicable standard.</a:t>
            </a:r>
          </a:p>
          <a:p>
            <a:pPr>
              <a:lnSpc>
                <a:spcPct val="90000"/>
              </a:lnSpc>
            </a:pPr>
            <a:r>
              <a:rPr lang="en-US" sz="2400" dirty="0"/>
              <a:t>If NHTSA suspects a noncompliance, it will ask the manufacturer to demonstrate how it exercised “reasonable care.”</a:t>
            </a:r>
          </a:p>
          <a:p>
            <a:pPr>
              <a:lnSpc>
                <a:spcPct val="90000"/>
              </a:lnSpc>
            </a:pPr>
            <a:r>
              <a:rPr lang="en-US" sz="2400" dirty="0"/>
              <a:t>Tests are prescribed in many of the standards; these are NHTSA’s notice of what it will do to determine compliance. The manufacturer is free to demonstrate compliance by other means  </a:t>
            </a:r>
          </a:p>
          <a:p>
            <a:endParaRPr lang="en-US" dirty="0"/>
          </a:p>
        </p:txBody>
      </p:sp>
    </p:spTree>
    <p:extLst>
      <p:ext uri="{BB962C8B-B14F-4D97-AF65-F5344CB8AC3E}">
        <p14:creationId xmlns:p14="http://schemas.microsoft.com/office/powerpoint/2010/main" val="2892957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Requirements (Continued)</a:t>
            </a:r>
          </a:p>
        </p:txBody>
      </p:sp>
      <p:sp>
        <p:nvSpPr>
          <p:cNvPr id="3" name="Content Placeholder 2"/>
          <p:cNvSpPr>
            <a:spLocks noGrp="1"/>
          </p:cNvSpPr>
          <p:nvPr>
            <p:ph idx="1"/>
          </p:nvPr>
        </p:nvSpPr>
        <p:spPr/>
        <p:txBody>
          <a:bodyPr/>
          <a:lstStyle/>
          <a:p>
            <a:pPr>
              <a:lnSpc>
                <a:spcPct val="90000"/>
              </a:lnSpc>
            </a:pPr>
            <a:r>
              <a:rPr lang="en-US" sz="2400" dirty="0"/>
              <a:t>If the manufacturer fails to demonstrate that it exercised “reasonable care” in certifying the vehicle or equipment item to the standard in question, it is subject to civil penalties</a:t>
            </a:r>
          </a:p>
          <a:p>
            <a:pPr>
              <a:lnSpc>
                <a:spcPct val="90000"/>
              </a:lnSpc>
            </a:pPr>
            <a:r>
              <a:rPr lang="en-US" sz="2400" dirty="0"/>
              <a:t>Penalties are currently set at $21,000 per violation, up to a maximum penalty of $105,000,000 for a related series of violations</a:t>
            </a:r>
          </a:p>
          <a:p>
            <a:pPr>
              <a:lnSpc>
                <a:spcPct val="90000"/>
              </a:lnSpc>
            </a:pPr>
            <a:r>
              <a:rPr lang="en-US" sz="2400" dirty="0"/>
              <a:t>A separate violation exists with respect to each vehicle or equipment item that does not comply</a:t>
            </a:r>
          </a:p>
          <a:p>
            <a:endParaRPr lang="en-US" dirty="0"/>
          </a:p>
        </p:txBody>
      </p:sp>
    </p:spTree>
    <p:extLst>
      <p:ext uri="{BB962C8B-B14F-4D97-AF65-F5344CB8AC3E}">
        <p14:creationId xmlns:p14="http://schemas.microsoft.com/office/powerpoint/2010/main" val="277817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CAAS -vs- GVS </a:t>
            </a:r>
          </a:p>
        </p:txBody>
      </p:sp>
      <p:sp>
        <p:nvSpPr>
          <p:cNvPr id="15" name="Content Placeholder 14"/>
          <p:cNvSpPr>
            <a:spLocks noGrp="1"/>
          </p:cNvSpPr>
          <p:nvPr>
            <p:ph idx="1"/>
          </p:nvPr>
        </p:nvSpPr>
        <p:spPr>
          <a:xfrm>
            <a:off x="457200" y="1402654"/>
            <a:ext cx="8229600" cy="4837809"/>
          </a:xfrm>
        </p:spPr>
        <p:txBody>
          <a:bodyPr>
            <a:normAutofit/>
          </a:bodyPr>
          <a:lstStyle/>
          <a:p>
            <a:pPr>
              <a:buNone/>
              <a:defRPr/>
            </a:pPr>
            <a:r>
              <a:rPr lang="en-US" sz="2400" b="1" dirty="0">
                <a:solidFill>
                  <a:schemeClr val="bg1"/>
                </a:solidFill>
              </a:rPr>
              <a:t>GVS v.1.0 Ground Vehicle Standard:</a:t>
            </a:r>
            <a:endParaRPr lang="en-US" sz="2400" dirty="0">
              <a:solidFill>
                <a:schemeClr val="bg1"/>
              </a:solidFill>
            </a:endParaRPr>
          </a:p>
          <a:p>
            <a:pPr>
              <a:defRPr/>
            </a:pPr>
            <a:r>
              <a:rPr lang="en-US" sz="2400" dirty="0">
                <a:solidFill>
                  <a:schemeClr val="bg1"/>
                </a:solidFill>
              </a:rPr>
              <a:t>Standard for the design of new ambulances </a:t>
            </a:r>
          </a:p>
          <a:p>
            <a:pPr>
              <a:defRPr/>
            </a:pPr>
            <a:r>
              <a:rPr lang="en-US" sz="2400" dirty="0">
                <a:solidFill>
                  <a:schemeClr val="bg1"/>
                </a:solidFill>
              </a:rPr>
              <a:t>Establishes minimum standards, performance parameters and essential criteria for the design of ambulances</a:t>
            </a:r>
          </a:p>
          <a:p>
            <a:pPr>
              <a:defRPr/>
            </a:pPr>
            <a:r>
              <a:rPr lang="en-US" sz="2400" dirty="0">
                <a:solidFill>
                  <a:schemeClr val="bg1"/>
                </a:solidFill>
              </a:rPr>
              <a:t>Provides a practical degree of standardization</a:t>
            </a:r>
          </a:p>
          <a:p>
            <a:pPr>
              <a:defRPr/>
            </a:pPr>
            <a:r>
              <a:rPr lang="en-US" sz="2400" dirty="0">
                <a:solidFill>
                  <a:schemeClr val="bg1"/>
                </a:solidFill>
              </a:rPr>
              <a:t>When built to the GVS standard- the </a:t>
            </a:r>
            <a:r>
              <a:rPr lang="en-US" sz="2400" b="1" dirty="0">
                <a:solidFill>
                  <a:schemeClr val="bg1"/>
                </a:solidFill>
              </a:rPr>
              <a:t>vehicle</a:t>
            </a:r>
            <a:r>
              <a:rPr lang="en-US" sz="2400" dirty="0">
                <a:solidFill>
                  <a:schemeClr val="bg1"/>
                </a:solidFill>
              </a:rPr>
              <a:t> will bear the GVS logo</a:t>
            </a:r>
          </a:p>
          <a:p>
            <a:pPr>
              <a:defRPr/>
            </a:pPr>
            <a:r>
              <a:rPr lang="en-US" sz="2400" dirty="0">
                <a:solidFill>
                  <a:schemeClr val="bg1"/>
                </a:solidFill>
              </a:rPr>
              <a:t>www.groundvehiclestandard.org</a:t>
            </a:r>
          </a:p>
          <a:p>
            <a:pPr>
              <a:buNone/>
            </a:pPr>
            <a:endParaRPr lang="en-US" sz="2400" dirty="0">
              <a:solidFill>
                <a:schemeClr val="bg1"/>
              </a:solidFill>
            </a:endParaRPr>
          </a:p>
        </p:txBody>
      </p:sp>
    </p:spTree>
    <p:extLst>
      <p:ext uri="{BB962C8B-B14F-4D97-AF65-F5344CB8AC3E}">
        <p14:creationId xmlns:p14="http://schemas.microsoft.com/office/powerpoint/2010/main" val="2380636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D8ECFB7-7B63-480B-991D-3ADFAC18AAC4}" type="slidenum">
              <a:rPr lang="en-US">
                <a:solidFill>
                  <a:prstClr val="white">
                    <a:tint val="75000"/>
                  </a:prstClr>
                </a:solidFill>
                <a:latin typeface="Rockwell"/>
              </a:rPr>
              <a:pPr/>
              <a:t>40</a:t>
            </a:fld>
            <a:endParaRPr lang="en-US" dirty="0">
              <a:solidFill>
                <a:prstClr val="white">
                  <a:tint val="75000"/>
                </a:prstClr>
              </a:solidFill>
              <a:latin typeface="Rockwell"/>
            </a:endParaRPr>
          </a:p>
        </p:txBody>
      </p:sp>
      <p:sp>
        <p:nvSpPr>
          <p:cNvPr id="27650" name="Rectangle 1026"/>
          <p:cNvSpPr>
            <a:spLocks noGrp="1" noChangeArrowheads="1"/>
          </p:cNvSpPr>
          <p:nvPr>
            <p:ph type="title"/>
          </p:nvPr>
        </p:nvSpPr>
        <p:spPr/>
        <p:txBody>
          <a:bodyPr/>
          <a:lstStyle/>
          <a:p>
            <a:r>
              <a:rPr lang="en-US" dirty="0"/>
              <a:t>Procedural Requirements </a:t>
            </a:r>
          </a:p>
        </p:txBody>
      </p:sp>
      <p:sp>
        <p:nvSpPr>
          <p:cNvPr id="27651" name="Rectangle 1027"/>
          <p:cNvSpPr>
            <a:spLocks noGrp="1" noChangeArrowheads="1"/>
          </p:cNvSpPr>
          <p:nvPr>
            <p:ph type="body" idx="1"/>
          </p:nvPr>
        </p:nvSpPr>
        <p:spPr/>
        <p:txBody>
          <a:bodyPr>
            <a:normAutofit/>
          </a:bodyPr>
          <a:lstStyle/>
          <a:p>
            <a:pPr>
              <a:lnSpc>
                <a:spcPct val="90000"/>
              </a:lnSpc>
              <a:buFont typeface="Wingdings" pitchFamily="2" charset="2"/>
              <a:buNone/>
            </a:pPr>
            <a:r>
              <a:rPr lang="en-US" sz="2400" dirty="0"/>
              <a:t>   </a:t>
            </a:r>
            <a:r>
              <a:rPr lang="en-US" sz="2400" dirty="0">
                <a:solidFill>
                  <a:schemeClr val="tx2"/>
                </a:solidFill>
              </a:rPr>
              <a:t>Before offering its vehicles for sale in the United States, a vehicle manufacturer must:</a:t>
            </a:r>
          </a:p>
          <a:p>
            <a:pPr>
              <a:lnSpc>
                <a:spcPct val="90000"/>
              </a:lnSpc>
              <a:buClr>
                <a:schemeClr val="tx1"/>
              </a:buClr>
            </a:pPr>
            <a:r>
              <a:rPr lang="en-US" sz="2400" dirty="0">
                <a:solidFill>
                  <a:schemeClr val="tx2"/>
                </a:solidFill>
              </a:rPr>
              <a:t>Identify itself and its products to NHTSA pursuant to 49 CFR Part 566 M</a:t>
            </a:r>
            <a:r>
              <a:rPr lang="en-US" sz="2400" i="1" dirty="0">
                <a:solidFill>
                  <a:schemeClr val="tx2"/>
                </a:solidFill>
              </a:rPr>
              <a:t>anufacturer Identification</a:t>
            </a:r>
            <a:endParaRPr lang="en-US" sz="2400" dirty="0">
              <a:solidFill>
                <a:schemeClr val="tx2"/>
              </a:solidFill>
            </a:endParaRPr>
          </a:p>
          <a:p>
            <a:pPr>
              <a:lnSpc>
                <a:spcPct val="90000"/>
              </a:lnSpc>
              <a:buClr>
                <a:schemeClr val="tx1"/>
              </a:buClr>
            </a:pPr>
            <a:r>
              <a:rPr lang="en-US" sz="2400" dirty="0">
                <a:solidFill>
                  <a:schemeClr val="tx2"/>
                </a:solidFill>
              </a:rPr>
              <a:t>This information is submitted to</a:t>
            </a:r>
            <a:r>
              <a:rPr lang="en-US" sz="2400">
                <a:solidFill>
                  <a:schemeClr val="tx2"/>
                </a:solidFill>
              </a:rPr>
              <a:t>, and published </a:t>
            </a:r>
            <a:r>
              <a:rPr lang="en-US" sz="2400" dirty="0">
                <a:solidFill>
                  <a:schemeClr val="tx2"/>
                </a:solidFill>
              </a:rPr>
              <a:t>on NHTSA’s website at https://vpic.nhtsa.dot.gov.</a:t>
            </a:r>
          </a:p>
          <a:p>
            <a:pPr>
              <a:lnSpc>
                <a:spcPct val="90000"/>
              </a:lnSpc>
              <a:buClr>
                <a:schemeClr val="tx1"/>
              </a:buClr>
            </a:pPr>
            <a:r>
              <a:rPr lang="en-US" sz="2400" dirty="0">
                <a:solidFill>
                  <a:schemeClr val="tx2"/>
                </a:solidFill>
              </a:rPr>
              <a:t>For further information contact NHTSA at 1-888-399-3277 or at manufacturerinfo@dot.gov.</a:t>
            </a:r>
          </a:p>
          <a:p>
            <a:pPr>
              <a:lnSpc>
                <a:spcPct val="90000"/>
              </a:lnSpc>
              <a:buClr>
                <a:schemeClr val="tx1"/>
              </a:buClr>
              <a:buFont typeface="Wingdings" pitchFamily="2" charset="2"/>
              <a:buNone/>
            </a:pPr>
            <a:r>
              <a:rPr lang="en-US" sz="2400" dirty="0">
                <a:cs typeface="Times New Roman" pitchFamily="18" charset="0"/>
              </a:rPr>
              <a:t>	 </a:t>
            </a:r>
            <a:r>
              <a:rPr lang="en-US" sz="2400" dirty="0"/>
              <a:t>	</a:t>
            </a:r>
          </a:p>
          <a:p>
            <a:pPr>
              <a:lnSpc>
                <a:spcPct val="90000"/>
              </a:lnSpc>
            </a:pPr>
            <a:endParaRPr lang="en-US" sz="2400" dirty="0"/>
          </a:p>
        </p:txBody>
      </p:sp>
    </p:spTree>
    <p:extLst>
      <p:ext uri="{BB962C8B-B14F-4D97-AF65-F5344CB8AC3E}">
        <p14:creationId xmlns:p14="http://schemas.microsoft.com/office/powerpoint/2010/main" val="498293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for Defects or </a:t>
            </a:r>
            <a:r>
              <a:rPr lang="en-US" dirty="0" err="1"/>
              <a:t>Noncompliances</a:t>
            </a:r>
            <a:endParaRPr lang="en-US" dirty="0"/>
          </a:p>
        </p:txBody>
      </p:sp>
      <p:sp>
        <p:nvSpPr>
          <p:cNvPr id="3" name="Content Placeholder 2"/>
          <p:cNvSpPr>
            <a:spLocks noGrp="1"/>
          </p:cNvSpPr>
          <p:nvPr>
            <p:ph idx="1"/>
          </p:nvPr>
        </p:nvSpPr>
        <p:spPr/>
        <p:txBody>
          <a:bodyPr>
            <a:normAutofit/>
          </a:bodyPr>
          <a:lstStyle/>
          <a:p>
            <a:r>
              <a:rPr lang="en-US" dirty="0"/>
              <a:t>As a final stage manufacturer, an ambulance body </a:t>
            </a:r>
            <a:r>
              <a:rPr lang="en-US" dirty="0" err="1"/>
              <a:t>remounter</a:t>
            </a:r>
            <a:r>
              <a:rPr lang="en-US" dirty="0"/>
              <a:t> is responsible for any safety-related defect or noncompliance with a Federal motor vehicle safety standard in the components or equipment it adds to the vehicle or that it introduces into the vehicle as a result of the work it performs.</a:t>
            </a:r>
          </a:p>
          <a:p>
            <a:r>
              <a:rPr lang="en-US" dirty="0"/>
              <a:t>The final stage manufacturer must furnish NHTSA with notice of the defect or noncompliance under 49 CFR Part 573 </a:t>
            </a:r>
            <a:r>
              <a:rPr lang="en-US" i="1" dirty="0"/>
              <a:t>Defect and Noncompliance Information Reports</a:t>
            </a:r>
            <a:r>
              <a:rPr lang="en-US" dirty="0"/>
              <a:t> within five days of discovering the defect or noncompliance</a:t>
            </a:r>
          </a:p>
          <a:p>
            <a:r>
              <a:rPr lang="en-US" dirty="0"/>
              <a:t>The final stage manufacturer must also furnish owners of the vehicle with notification of the defect or noncompliance under 49 CFR Part 577, and a remedy for the defect or noncompliance without charge if the vehicle was purchased less than 15 years from the date the manufacturer furnishes notice of the defect or noncompliance to NHTSA.</a:t>
            </a:r>
          </a:p>
        </p:txBody>
      </p:sp>
    </p:spTree>
    <p:extLst>
      <p:ext uri="{BB962C8B-B14F-4D97-AF65-F5344CB8AC3E}">
        <p14:creationId xmlns:p14="http://schemas.microsoft.com/office/powerpoint/2010/main" val="1664991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NHTSA Office of Defects Investigations &amp; </a:t>
            </a:r>
            <a:br>
              <a:rPr lang="en-US" dirty="0"/>
            </a:br>
            <a:r>
              <a:rPr lang="en-US" dirty="0"/>
              <a:t>Special Crash Investigations</a:t>
            </a:r>
          </a:p>
        </p:txBody>
      </p:sp>
      <p:sp>
        <p:nvSpPr>
          <p:cNvPr id="3" name="Content Placeholder 2"/>
          <p:cNvSpPr>
            <a:spLocks noGrp="1"/>
          </p:cNvSpPr>
          <p:nvPr>
            <p:ph idx="1"/>
          </p:nvPr>
        </p:nvSpPr>
        <p:spPr>
          <a:xfrm>
            <a:off x="457200" y="2415561"/>
            <a:ext cx="8229600" cy="3212158"/>
          </a:xfrm>
        </p:spPr>
        <p:txBody>
          <a:bodyPr>
            <a:normAutofit fontScale="85000" lnSpcReduction="20000"/>
          </a:bodyPr>
          <a:lstStyle/>
          <a:p>
            <a:r>
              <a:rPr lang="en-US" dirty="0"/>
              <a:t>The NHTSA ODI conducts safety defect investigations and analyzes safety issues in motor vehicles and equipment. Three-pronged mission:</a:t>
            </a:r>
          </a:p>
          <a:p>
            <a:pPr lvl="1"/>
            <a:r>
              <a:rPr lang="en-US" dirty="0"/>
              <a:t>Identify design or manufacturer defects; </a:t>
            </a:r>
          </a:p>
          <a:p>
            <a:pPr lvl="1"/>
            <a:r>
              <a:rPr lang="en-US" dirty="0"/>
              <a:t>Assure defects are remedied promptly and effectively; and,</a:t>
            </a:r>
          </a:p>
          <a:p>
            <a:pPr lvl="1"/>
            <a:r>
              <a:rPr lang="en-US" dirty="0"/>
              <a:t>Assure information relating to defect investigations and safety recalls is readily available to the public</a:t>
            </a:r>
          </a:p>
          <a:p>
            <a:r>
              <a:rPr lang="en-US" dirty="0"/>
              <a:t>The NHTSA SCI program provides NHTSA with in-depth crash investigation data which is collected from basic police crash reports and comprehensive special reports by crash investigation teams.  Final reports include:</a:t>
            </a:r>
          </a:p>
          <a:p>
            <a:pPr lvl="1"/>
            <a:r>
              <a:rPr lang="en-US" dirty="0"/>
              <a:t>Pre-crash activities of the persons involved;</a:t>
            </a:r>
          </a:p>
          <a:p>
            <a:pPr lvl="1"/>
            <a:r>
              <a:rPr lang="en-US" dirty="0"/>
              <a:t>Contributing factors to serious or fatal injuries sustained in a crash;</a:t>
            </a:r>
          </a:p>
          <a:p>
            <a:pPr lvl="1"/>
            <a:r>
              <a:rPr lang="en-US" dirty="0"/>
              <a:t>Environmental or roadway factors; and,</a:t>
            </a:r>
          </a:p>
          <a:p>
            <a:pPr lvl="1"/>
            <a:r>
              <a:rPr lang="en-US" dirty="0"/>
              <a:t>Vehicle and equipment factors</a:t>
            </a:r>
          </a:p>
          <a:p>
            <a:r>
              <a:rPr lang="en-US" dirty="0"/>
              <a:t>More information can be found at www.NHTSA.gov or www.EMS.gov</a:t>
            </a:r>
          </a:p>
          <a:p>
            <a:pPr marL="0" indent="0">
              <a:buNone/>
            </a:pPr>
            <a:endParaRPr lang="en-US" dirty="0"/>
          </a:p>
        </p:txBody>
      </p:sp>
    </p:spTree>
    <p:extLst>
      <p:ext uri="{BB962C8B-B14F-4D97-AF65-F5344CB8AC3E}">
        <p14:creationId xmlns:p14="http://schemas.microsoft.com/office/powerpoint/2010/main" val="1707279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28CF14C-8365-44EF-AB30-821DC6B43B87}" type="slidenum">
              <a:rPr lang="en-US">
                <a:solidFill>
                  <a:prstClr val="white">
                    <a:tint val="75000"/>
                  </a:prstClr>
                </a:solidFill>
                <a:latin typeface="Rockwell"/>
              </a:rPr>
              <a:pPr/>
              <a:t>43</a:t>
            </a:fld>
            <a:endParaRPr lang="en-US">
              <a:solidFill>
                <a:prstClr val="white">
                  <a:tint val="75000"/>
                </a:prstClr>
              </a:solidFill>
              <a:latin typeface="Rockwell"/>
            </a:endParaRPr>
          </a:p>
        </p:txBody>
      </p:sp>
      <p:sp>
        <p:nvSpPr>
          <p:cNvPr id="63490" name="Rectangle 2"/>
          <p:cNvSpPr>
            <a:spLocks noGrp="1" noChangeArrowheads="1"/>
          </p:cNvSpPr>
          <p:nvPr>
            <p:ph type="title"/>
          </p:nvPr>
        </p:nvSpPr>
        <p:spPr/>
        <p:txBody>
          <a:bodyPr/>
          <a:lstStyle/>
          <a:p>
            <a:r>
              <a:rPr lang="en-US"/>
              <a:t>Internet Resources</a:t>
            </a:r>
          </a:p>
        </p:txBody>
      </p:sp>
      <p:sp>
        <p:nvSpPr>
          <p:cNvPr id="63491" name="Rectangle 3"/>
          <p:cNvSpPr>
            <a:spLocks noGrp="1" noChangeArrowheads="1"/>
          </p:cNvSpPr>
          <p:nvPr>
            <p:ph type="body" idx="1"/>
          </p:nvPr>
        </p:nvSpPr>
        <p:spPr/>
        <p:txBody>
          <a:bodyPr>
            <a:normAutofit/>
          </a:bodyPr>
          <a:lstStyle/>
          <a:p>
            <a:pPr>
              <a:lnSpc>
                <a:spcPct val="80000"/>
              </a:lnSpc>
            </a:pPr>
            <a:r>
              <a:rPr lang="en-US" sz="2000" dirty="0"/>
              <a:t>For information on NHTSA’s importation and certification program: www.nhtsa.gov/cars/rules/import.  Information on that site includes a detailed list of answers to frequently asked questions.</a:t>
            </a:r>
          </a:p>
          <a:p>
            <a:pPr>
              <a:lnSpc>
                <a:spcPct val="80000"/>
              </a:lnSpc>
            </a:pPr>
            <a:endParaRPr lang="en-US" sz="2000" dirty="0"/>
          </a:p>
          <a:p>
            <a:pPr>
              <a:lnSpc>
                <a:spcPct val="80000"/>
              </a:lnSpc>
            </a:pPr>
            <a:r>
              <a:rPr lang="en-US" sz="2000" dirty="0"/>
              <a:t>A handbook for new motor vehicle or equipment manufacturers can be downloaded at: https://vpic.nhtsa.gov/Manufacturer_Handbook_20161019.pdf</a:t>
            </a:r>
            <a:endParaRPr lang="en-US" sz="2000" dirty="0">
              <a:solidFill>
                <a:schemeClr val="tx1">
                  <a:lumMod val="95000"/>
                </a:schemeClr>
              </a:solidFill>
            </a:endParaRPr>
          </a:p>
          <a:p>
            <a:pPr>
              <a:lnSpc>
                <a:spcPct val="80000"/>
              </a:lnSpc>
            </a:pPr>
            <a:endParaRPr lang="en-US" sz="2000" dirty="0"/>
          </a:p>
          <a:p>
            <a:pPr>
              <a:lnSpc>
                <a:spcPct val="80000"/>
              </a:lnSpc>
            </a:pPr>
            <a:r>
              <a:rPr lang="en-US" sz="2000" dirty="0"/>
              <a:t>The database identifying all manufacturers who have registered with NHTSA and given us VIN-deciphering information is at: https://vpic.nhtsa.dot.gov/mid/</a:t>
            </a:r>
          </a:p>
        </p:txBody>
      </p:sp>
    </p:spTree>
    <p:extLst>
      <p:ext uri="{BB962C8B-B14F-4D97-AF65-F5344CB8AC3E}">
        <p14:creationId xmlns:p14="http://schemas.microsoft.com/office/powerpoint/2010/main" val="1084693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23CE76B-ED78-4B7B-92CF-7EBE36D23367}" type="slidenum">
              <a:rPr lang="en-US">
                <a:solidFill>
                  <a:prstClr val="white">
                    <a:tint val="75000"/>
                  </a:prstClr>
                </a:solidFill>
                <a:latin typeface="Rockwell"/>
              </a:rPr>
              <a:pPr/>
              <a:t>44</a:t>
            </a:fld>
            <a:endParaRPr lang="en-US">
              <a:solidFill>
                <a:prstClr val="white">
                  <a:tint val="75000"/>
                </a:prstClr>
              </a:solidFill>
              <a:latin typeface="Rockwell"/>
            </a:endParaRPr>
          </a:p>
        </p:txBody>
      </p:sp>
      <p:sp>
        <p:nvSpPr>
          <p:cNvPr id="50178" name="Rectangle 2"/>
          <p:cNvSpPr>
            <a:spLocks noGrp="1" noChangeArrowheads="1"/>
          </p:cNvSpPr>
          <p:nvPr>
            <p:ph type="title"/>
          </p:nvPr>
        </p:nvSpPr>
        <p:spPr/>
        <p:txBody>
          <a:bodyPr/>
          <a:lstStyle/>
          <a:p>
            <a:r>
              <a:rPr lang="en-US" dirty="0"/>
              <a:t>Contacts</a:t>
            </a:r>
          </a:p>
        </p:txBody>
      </p:sp>
      <p:sp>
        <p:nvSpPr>
          <p:cNvPr id="50179" name="Rectangle 3"/>
          <p:cNvSpPr>
            <a:spLocks noGrp="1" noChangeArrowheads="1"/>
          </p:cNvSpPr>
          <p:nvPr>
            <p:ph type="body" idx="1"/>
          </p:nvPr>
        </p:nvSpPr>
        <p:spPr/>
        <p:txBody>
          <a:bodyPr>
            <a:normAutofit/>
          </a:bodyPr>
          <a:lstStyle/>
          <a:p>
            <a:r>
              <a:rPr lang="en-US" b="1" dirty="0">
                <a:solidFill>
                  <a:schemeClr val="tx2"/>
                </a:solidFill>
                <a:latin typeface="Times New Roman" pitchFamily="18" charset="0"/>
              </a:rPr>
              <a:t>Import and Certification Division</a:t>
            </a:r>
          </a:p>
          <a:p>
            <a:pPr>
              <a:buFont typeface="Wingdings" pitchFamily="2" charset="2"/>
              <a:buNone/>
            </a:pPr>
            <a:r>
              <a:rPr lang="en-US" dirty="0">
                <a:solidFill>
                  <a:schemeClr val="tx2"/>
                </a:solidFill>
                <a:latin typeface="Times New Roman" pitchFamily="18" charset="0"/>
              </a:rPr>
              <a:t>		</a:t>
            </a:r>
            <a:r>
              <a:rPr lang="en-US" dirty="0" err="1">
                <a:solidFill>
                  <a:schemeClr val="tx2"/>
                </a:solidFill>
                <a:latin typeface="Times New Roman" pitchFamily="18" charset="0"/>
              </a:rPr>
              <a:t>tel</a:t>
            </a:r>
            <a:r>
              <a:rPr lang="en-US" dirty="0">
                <a:solidFill>
                  <a:schemeClr val="tx2"/>
                </a:solidFill>
                <a:latin typeface="Times New Roman" pitchFamily="18" charset="0"/>
              </a:rPr>
              <a:t>:  (202) 366-5291</a:t>
            </a:r>
          </a:p>
          <a:p>
            <a:pPr>
              <a:buFont typeface="Wingdings" pitchFamily="2" charset="2"/>
              <a:buNone/>
            </a:pPr>
            <a:r>
              <a:rPr lang="en-US" dirty="0">
                <a:solidFill>
                  <a:schemeClr val="tx2"/>
                </a:solidFill>
                <a:latin typeface="Times New Roman" pitchFamily="18" charset="0"/>
              </a:rPr>
              <a:t>		fax: (202) 493-0073</a:t>
            </a:r>
          </a:p>
          <a:p>
            <a:pPr>
              <a:buFont typeface="Wingdings" pitchFamily="2" charset="2"/>
              <a:buNone/>
            </a:pPr>
            <a:r>
              <a:rPr lang="en-US" dirty="0">
                <a:solidFill>
                  <a:schemeClr val="tx2"/>
                </a:solidFill>
                <a:latin typeface="Times New Roman" pitchFamily="18" charset="0"/>
              </a:rPr>
              <a:t>		e-mail: importcertification@dot.gov</a:t>
            </a:r>
          </a:p>
          <a:p>
            <a:r>
              <a:rPr lang="en-US" b="1" dirty="0">
                <a:solidFill>
                  <a:schemeClr val="tx2"/>
                </a:solidFill>
                <a:latin typeface="Times New Roman" pitchFamily="18" charset="0"/>
              </a:rPr>
              <a:t>Coleman Sachs (Division Chief)</a:t>
            </a:r>
          </a:p>
          <a:p>
            <a:pPr lvl="1">
              <a:buFont typeface="Wingdings" pitchFamily="2" charset="2"/>
              <a:buNone/>
            </a:pPr>
            <a:r>
              <a:rPr lang="en-US" sz="2800" dirty="0">
                <a:solidFill>
                  <a:schemeClr val="tx2"/>
                </a:solidFill>
                <a:latin typeface="Times New Roman" pitchFamily="18" charset="0"/>
              </a:rPr>
              <a:t>		</a:t>
            </a:r>
            <a:r>
              <a:rPr lang="en-US" sz="2800" dirty="0" err="1">
                <a:solidFill>
                  <a:schemeClr val="tx2"/>
                </a:solidFill>
                <a:latin typeface="Times New Roman" pitchFamily="18" charset="0"/>
              </a:rPr>
              <a:t>tel</a:t>
            </a:r>
            <a:r>
              <a:rPr lang="en-US" sz="2800" dirty="0">
                <a:solidFill>
                  <a:schemeClr val="tx2"/>
                </a:solidFill>
                <a:latin typeface="Times New Roman" pitchFamily="18" charset="0"/>
              </a:rPr>
              <a:t>:  (202) 366-3151</a:t>
            </a:r>
          </a:p>
          <a:p>
            <a:pPr lvl="1">
              <a:buFont typeface="Wingdings" pitchFamily="2" charset="2"/>
              <a:buNone/>
            </a:pPr>
            <a:r>
              <a:rPr lang="en-US" sz="2800" dirty="0">
                <a:solidFill>
                  <a:schemeClr val="tx2"/>
                </a:solidFill>
                <a:latin typeface="Times New Roman" pitchFamily="18" charset="0"/>
              </a:rPr>
              <a:t>		e-mail: coleman.sachs@dot.gov</a:t>
            </a:r>
          </a:p>
          <a:p>
            <a:pPr lvl="1">
              <a:buFont typeface="Wingdings" pitchFamily="2" charset="2"/>
              <a:buNone/>
            </a:pPr>
            <a:r>
              <a:rPr lang="en-US" sz="2800" dirty="0">
                <a:solidFill>
                  <a:schemeClr val="tx2"/>
                </a:solidFill>
                <a:latin typeface="Times New Roman" pitchFamily="18" charset="0"/>
              </a:rPr>
              <a:t>	</a:t>
            </a:r>
          </a:p>
          <a:p>
            <a:endParaRPr lang="en-US" dirty="0"/>
          </a:p>
        </p:txBody>
      </p:sp>
    </p:spTree>
    <p:extLst>
      <p:ext uri="{BB962C8B-B14F-4D97-AF65-F5344CB8AC3E}">
        <p14:creationId xmlns:p14="http://schemas.microsoft.com/office/powerpoint/2010/main" val="3448507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a:xfrm>
            <a:off x="628650" y="365126"/>
            <a:ext cx="7886700" cy="2378074"/>
          </a:xfrm>
        </p:spPr>
        <p:txBody>
          <a:bodyPr>
            <a:normAutofit/>
          </a:bodyPr>
          <a:lstStyle/>
          <a:p>
            <a:pPr algn="ctr"/>
            <a:r>
              <a:rPr lang="en-US" sz="3600" b="1" dirty="0">
                <a:solidFill>
                  <a:schemeClr val="bg2">
                    <a:lumMod val="75000"/>
                  </a:schemeClr>
                </a:solidFill>
                <a:latin typeface="+mn-lt"/>
              </a:rPr>
              <a:t>Multi-stage Vehicles</a:t>
            </a: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Steve </a:t>
            </a:r>
            <a:r>
              <a:rPr lang="en-US" sz="2400" dirty="0" err="1">
                <a:solidFill>
                  <a:schemeClr val="bg1"/>
                </a:solidFill>
              </a:rPr>
              <a:t>Spata</a:t>
            </a:r>
            <a:endParaRPr lang="en-US" sz="2400" dirty="0">
              <a:solidFill>
                <a:schemeClr val="bg1"/>
              </a:solidFill>
            </a:endParaRPr>
          </a:p>
          <a:p>
            <a:pPr algn="ctr">
              <a:buNone/>
            </a:pPr>
            <a:r>
              <a:rPr lang="en-US" sz="2400" dirty="0">
                <a:solidFill>
                  <a:schemeClr val="bg1"/>
                </a:solidFill>
              </a:rPr>
              <a:t>NTEA</a:t>
            </a:r>
          </a:p>
        </p:txBody>
      </p:sp>
    </p:spTree>
    <p:extLst>
      <p:ext uri="{BB962C8B-B14F-4D97-AF65-F5344CB8AC3E}">
        <p14:creationId xmlns:p14="http://schemas.microsoft.com/office/powerpoint/2010/main" val="3279594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5252" y="475346"/>
            <a:ext cx="8913496" cy="193899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CAAS-GVS Remounted Ambulance Forum</a:t>
            </a:r>
          </a:p>
        </p:txBody>
      </p:sp>
      <p:sp>
        <p:nvSpPr>
          <p:cNvPr id="2" name="Rectangle 1"/>
          <p:cNvSpPr/>
          <p:nvPr/>
        </p:nvSpPr>
        <p:spPr>
          <a:xfrm>
            <a:off x="1186132" y="4575526"/>
            <a:ext cx="677173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333333"/>
                </a:solidFill>
                <a:effectLst/>
                <a:uLnTx/>
                <a:uFillTx/>
                <a:latin typeface="HelveticaNeue-Light"/>
                <a:ea typeface="+mn-ea"/>
                <a:cs typeface="+mn-cs"/>
              </a:rPr>
              <a:t>Presenter: Steve Spata, Technical Assistance Director, NTEA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05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8772" y="2379919"/>
            <a:ext cx="6236728" cy="2668616"/>
          </a:xfrm>
          <a:prstGeom prst="rect">
            <a:avLst/>
          </a:prstGeom>
          <a:noFill/>
        </p:spPr>
        <p:txBody>
          <a:bodyPr wrap="square" rtlCol="0">
            <a:spAutoFit/>
          </a:bodyPr>
          <a:lstStyle/>
          <a:p>
            <a:pPr marL="571500" marR="0" lvl="0" indent="-571500" algn="l" defTabSz="914400" rtl="0" eaLnBrk="1" fontAlgn="auto" latinLnBrk="0" hangingPunct="1">
              <a:lnSpc>
                <a:spcPts val="26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Certification process</a:t>
            </a:r>
          </a:p>
          <a:p>
            <a:pPr marL="0" marR="0" lvl="0" indent="0" algn="l" defTabSz="914400" rtl="0" eaLnBrk="1" fontAlgn="auto" latinLnBrk="0" hangingPunct="1">
              <a:lnSpc>
                <a:spcPts val="26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p>
          <a:p>
            <a:pPr marL="0" marR="0" lvl="0" indent="0" algn="l" defTabSz="914400" rtl="0" eaLnBrk="1" fontAlgn="auto" latinLnBrk="0" hangingPunct="1">
              <a:lnSpc>
                <a:spcPts val="26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ts val="26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Documentation</a:t>
            </a:r>
          </a:p>
          <a:p>
            <a:pPr marL="0" marR="0" lvl="0" indent="0" algn="l" defTabSz="914400" rtl="0" eaLnBrk="1" fontAlgn="auto" latinLnBrk="0" hangingPunct="1">
              <a:lnSpc>
                <a:spcPts val="26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ts val="26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a:t>
            </a:r>
          </a:p>
        </p:txBody>
      </p:sp>
      <p:sp>
        <p:nvSpPr>
          <p:cNvPr id="2" name="Rectangle 1"/>
          <p:cNvSpPr/>
          <p:nvPr/>
        </p:nvSpPr>
        <p:spPr>
          <a:xfrm>
            <a:off x="148278" y="207034"/>
            <a:ext cx="8888627" cy="156966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CAAS-GVS Remounted Ambulance Forum</a:t>
            </a:r>
          </a:p>
        </p:txBody>
      </p:sp>
    </p:spTree>
    <p:extLst>
      <p:ext uri="{BB962C8B-B14F-4D97-AF65-F5344CB8AC3E}">
        <p14:creationId xmlns:p14="http://schemas.microsoft.com/office/powerpoint/2010/main" val="2184137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Certification Process</a:t>
            </a:r>
          </a:p>
        </p:txBody>
      </p:sp>
      <p:sp>
        <p:nvSpPr>
          <p:cNvPr id="8" name="TextBox 7"/>
          <p:cNvSpPr txBox="1"/>
          <p:nvPr/>
        </p:nvSpPr>
        <p:spPr>
          <a:xfrm>
            <a:off x="148278" y="1233228"/>
            <a:ext cx="8888627" cy="501675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certification?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Your company’s representation that a 	vehicle you manufacture meets all  	applicable Federal Motor Vehicle Safety 	Standards (FMVSS)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 than “certification” to ‘Triple K Spec’, NFPA or CAAS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Labeling — Last step in certification process</a:t>
            </a:r>
          </a:p>
        </p:txBody>
      </p:sp>
    </p:spTree>
    <p:extLst>
      <p:ext uri="{BB962C8B-B14F-4D97-AF65-F5344CB8AC3E}">
        <p14:creationId xmlns:p14="http://schemas.microsoft.com/office/powerpoint/2010/main" val="1388267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Certification Process</a:t>
            </a:r>
          </a:p>
        </p:txBody>
      </p:sp>
      <p:sp>
        <p:nvSpPr>
          <p:cNvPr id="8" name="TextBox 7"/>
          <p:cNvSpPr txBox="1"/>
          <p:nvPr/>
        </p:nvSpPr>
        <p:spPr>
          <a:xfrm>
            <a:off x="148277" y="1108301"/>
            <a:ext cx="8888627" cy="584775"/>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Applies to all new motor vehicles</a:t>
            </a:r>
          </a:p>
        </p:txBody>
      </p:sp>
      <p:pic>
        <p:nvPicPr>
          <p:cNvPr id="4" name="Picture 3" descr="2012_GMFleet_Chevy_Express_Cutaway_4500_960x388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004" y="2062334"/>
            <a:ext cx="4751996" cy="189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390" y="2441623"/>
            <a:ext cx="2496355" cy="18722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692" y="4313889"/>
            <a:ext cx="3812952" cy="2528153"/>
          </a:xfrm>
          <a:prstGeom prst="rect">
            <a:avLst/>
          </a:prstGeom>
        </p:spPr>
      </p:pic>
      <p:sp>
        <p:nvSpPr>
          <p:cNvPr id="9" name="Plus 8"/>
          <p:cNvSpPr/>
          <p:nvPr/>
        </p:nvSpPr>
        <p:spPr>
          <a:xfrm>
            <a:off x="3412901" y="2485623"/>
            <a:ext cx="1287888" cy="135228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qual 9"/>
          <p:cNvSpPr/>
          <p:nvPr/>
        </p:nvSpPr>
        <p:spPr>
          <a:xfrm>
            <a:off x="283335" y="5203065"/>
            <a:ext cx="1609859" cy="10560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p:cNvSpPr/>
          <p:nvPr/>
        </p:nvSpPr>
        <p:spPr>
          <a:xfrm>
            <a:off x="2054180" y="5203065"/>
            <a:ext cx="164205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vehicle</a:t>
            </a:r>
          </a:p>
        </p:txBody>
      </p:sp>
      <p:sp>
        <p:nvSpPr>
          <p:cNvPr id="12" name="TextBox 11"/>
          <p:cNvSpPr txBox="1"/>
          <p:nvPr/>
        </p:nvSpPr>
        <p:spPr>
          <a:xfrm>
            <a:off x="283335" y="1876054"/>
            <a:ext cx="3032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‘pre-owned’ body</a:t>
            </a:r>
          </a:p>
        </p:txBody>
      </p:sp>
      <p:sp>
        <p:nvSpPr>
          <p:cNvPr id="13" name="TextBox 12"/>
          <p:cNvSpPr txBox="1"/>
          <p:nvPr/>
        </p:nvSpPr>
        <p:spPr>
          <a:xfrm>
            <a:off x="5264259" y="2169061"/>
            <a:ext cx="16581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chassis</a:t>
            </a:r>
          </a:p>
        </p:txBody>
      </p:sp>
    </p:spTree>
    <p:extLst>
      <p:ext uri="{BB962C8B-B14F-4D97-AF65-F5344CB8AC3E}">
        <p14:creationId xmlns:p14="http://schemas.microsoft.com/office/powerpoint/2010/main" val="75408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CAAS -vs- GVS</a:t>
            </a:r>
          </a:p>
        </p:txBody>
      </p:sp>
      <p:sp>
        <p:nvSpPr>
          <p:cNvPr id="15" name="Content Placeholder 14"/>
          <p:cNvSpPr>
            <a:spLocks noGrp="1"/>
          </p:cNvSpPr>
          <p:nvPr>
            <p:ph idx="1"/>
          </p:nvPr>
        </p:nvSpPr>
        <p:spPr>
          <a:xfrm>
            <a:off x="457200" y="1720154"/>
            <a:ext cx="8229600" cy="4837809"/>
          </a:xfrm>
        </p:spPr>
        <p:txBody>
          <a:bodyPr>
            <a:normAutofit/>
          </a:bodyPr>
          <a:lstStyle/>
          <a:p>
            <a:r>
              <a:rPr lang="en-US" altLang="en-US" sz="2400" dirty="0">
                <a:solidFill>
                  <a:schemeClr val="bg1"/>
                </a:solidFill>
              </a:rPr>
              <a:t>Two separate standards</a:t>
            </a:r>
          </a:p>
          <a:p>
            <a:r>
              <a:rPr lang="en-US" altLang="en-US" sz="2400" dirty="0">
                <a:solidFill>
                  <a:schemeClr val="bg1"/>
                </a:solidFill>
              </a:rPr>
              <a:t>One is not a requirement for the other</a:t>
            </a:r>
          </a:p>
          <a:p>
            <a:r>
              <a:rPr lang="en-US" altLang="en-US" sz="2400" dirty="0">
                <a:solidFill>
                  <a:schemeClr val="bg1"/>
                </a:solidFill>
              </a:rPr>
              <a:t>Both follow the same process for standard development</a:t>
            </a:r>
          </a:p>
          <a:p>
            <a:r>
              <a:rPr lang="en-US" altLang="en-US" sz="2400" dirty="0">
                <a:solidFill>
                  <a:schemeClr val="bg1"/>
                </a:solidFill>
              </a:rPr>
              <a:t>American National Standards Institute – ANSI  </a:t>
            </a:r>
          </a:p>
          <a:p>
            <a:pPr>
              <a:buNone/>
            </a:pPr>
            <a:endParaRPr lang="en-US" sz="2400" dirty="0">
              <a:solidFill>
                <a:schemeClr val="bg1"/>
              </a:solidFill>
            </a:endParaRPr>
          </a:p>
        </p:txBody>
      </p:sp>
    </p:spTree>
    <p:extLst>
      <p:ext uri="{BB962C8B-B14F-4D97-AF65-F5344CB8AC3E}">
        <p14:creationId xmlns:p14="http://schemas.microsoft.com/office/powerpoint/2010/main" val="3099608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Certification Process</a:t>
            </a:r>
          </a:p>
        </p:txBody>
      </p:sp>
      <p:sp>
        <p:nvSpPr>
          <p:cNvPr id="8" name="TextBox 7"/>
          <p:cNvSpPr txBox="1"/>
          <p:nvPr/>
        </p:nvSpPr>
        <p:spPr>
          <a:xfrm>
            <a:off x="148277" y="1130197"/>
            <a:ext cx="8888627"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things to keep in mind:</a:t>
            </a:r>
          </a:p>
          <a:p>
            <a:pPr marL="857250" marR="0" lvl="1"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vehicles must be certified in the final stage (i.e., All vehicles have to be manufactured to a condition where they meet all of the FMVSS that apply).</a:t>
            </a:r>
          </a:p>
          <a:p>
            <a:pPr marL="85725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manufacturing operations performed on motor vehicles prior to the first purchase (meaning licensed and titled in some State) must be certified (i.e., All stages of manufacturing that a vehicle goes through require a form of certification and labeling that corresponds to that stage).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1236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Certification Process</a:t>
            </a:r>
          </a:p>
        </p:txBody>
      </p:sp>
      <p:sp>
        <p:nvSpPr>
          <p:cNvPr id="8" name="TextBox 7"/>
          <p:cNvSpPr txBox="1"/>
          <p:nvPr/>
        </p:nvSpPr>
        <p:spPr>
          <a:xfrm>
            <a:off x="148277" y="1130198"/>
            <a:ext cx="8888627" cy="501675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Steps include: weight distribution, review of Incomplete Vehicle Document (IVD) and body builder information, compliance analysis and documentation, requesting compliance representations from equipment/system suppliers, etc.</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FMVSS applicability can include vehicle type, number of designated seating positions and gross vehicle weight rating (GVWR) </a:t>
            </a:r>
          </a:p>
        </p:txBody>
      </p:sp>
    </p:spTree>
    <p:extLst>
      <p:ext uri="{BB962C8B-B14F-4D97-AF65-F5344CB8AC3E}">
        <p14:creationId xmlns:p14="http://schemas.microsoft.com/office/powerpoint/2010/main" val="2534962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Certification Process</a:t>
            </a:r>
          </a:p>
        </p:txBody>
      </p:sp>
      <p:sp>
        <p:nvSpPr>
          <p:cNvPr id="8" name="TextBox 7"/>
          <p:cNvSpPr txBox="1"/>
          <p:nvPr/>
        </p:nvSpPr>
        <p:spPr>
          <a:xfrm>
            <a:off x="148279" y="1607186"/>
            <a:ext cx="4075992" cy="4524315"/>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Ambulances classified as “multipurpose passenger vehicles” (MPVs)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~50 FMVSS that apply to MPVs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3734" t="31837" r="5311" b="20851"/>
          <a:stretch/>
        </p:blipFill>
        <p:spPr>
          <a:xfrm>
            <a:off x="4224271" y="1441511"/>
            <a:ext cx="4919729" cy="4528852"/>
          </a:xfrm>
          <a:prstGeom prst="rect">
            <a:avLst/>
          </a:prstGeom>
          <a:effectLst>
            <a:outerShdw dist="50800" dir="5400000" algn="ctr" rotWithShape="0">
              <a:srgbClr val="000000">
                <a:alpha val="43137"/>
              </a:srgbClr>
            </a:outerShdw>
            <a:softEdge rad="215900"/>
          </a:effectLst>
        </p:spPr>
      </p:pic>
    </p:spTree>
    <p:extLst>
      <p:ext uri="{BB962C8B-B14F-4D97-AF65-F5344CB8AC3E}">
        <p14:creationId xmlns:p14="http://schemas.microsoft.com/office/powerpoint/2010/main" val="2334466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Compliance</a:t>
            </a:r>
          </a:p>
        </p:txBody>
      </p:sp>
      <p:sp>
        <p:nvSpPr>
          <p:cNvPr id="8" name="TextBox 7"/>
          <p:cNvSpPr txBox="1"/>
          <p:nvPr/>
        </p:nvSpPr>
        <p:spPr>
          <a:xfrm>
            <a:off x="157175" y="1068577"/>
            <a:ext cx="8184353" cy="107721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Incomplete Vehicle Documents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Object 1"/>
          <p:cNvGraphicFramePr>
            <a:graphicFrameLocks noChangeAspect="1"/>
          </p:cNvGraphicFramePr>
          <p:nvPr>
            <p:extLst/>
          </p:nvPr>
        </p:nvGraphicFramePr>
        <p:xfrm>
          <a:off x="0" y="2313221"/>
          <a:ext cx="3140075" cy="4064000"/>
        </p:xfrm>
        <a:graphic>
          <a:graphicData uri="http://schemas.openxmlformats.org/presentationml/2006/ole">
            <mc:AlternateContent xmlns:mc="http://schemas.openxmlformats.org/markup-compatibility/2006">
              <mc:Choice xmlns:v="urn:schemas-microsoft-com:vml" Requires="v">
                <p:oleObj spid="_x0000_s1083" name="Acrobat Document" r:id="rId3" imgW="5829199" imgH="7543800" progId="AcroExch.Document.7">
                  <p:embed/>
                </p:oleObj>
              </mc:Choice>
              <mc:Fallback>
                <p:oleObj name="Acrobat Document" r:id="rId3" imgW="5829199" imgH="7543800" progId="AcroExch.Document.7">
                  <p:embed/>
                  <p:pic>
                    <p:nvPicPr>
                      <p:cNvPr id="2" name="Object 1"/>
                      <p:cNvPicPr/>
                      <p:nvPr/>
                    </p:nvPicPr>
                    <p:blipFill>
                      <a:blip r:embed="rId4"/>
                      <a:stretch>
                        <a:fillRect/>
                      </a:stretch>
                    </p:blipFill>
                    <p:spPr>
                      <a:xfrm>
                        <a:off x="0" y="2313221"/>
                        <a:ext cx="3140075" cy="4064000"/>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3022553" y="2415100"/>
          <a:ext cx="3140075" cy="4064000"/>
        </p:xfrm>
        <a:graphic>
          <a:graphicData uri="http://schemas.openxmlformats.org/presentationml/2006/ole">
            <mc:AlternateContent xmlns:mc="http://schemas.openxmlformats.org/markup-compatibility/2006">
              <mc:Choice xmlns:v="urn:schemas-microsoft-com:vml" Requires="v">
                <p:oleObj spid="_x0000_s1084" name="Acrobat Document" r:id="rId5" imgW="5829199" imgH="7543800" progId="AcroExch.Document.7">
                  <p:embed/>
                </p:oleObj>
              </mc:Choice>
              <mc:Fallback>
                <p:oleObj name="Acrobat Document" r:id="rId5" imgW="5829199" imgH="7543800" progId="AcroExch.Document.7">
                  <p:embed/>
                  <p:pic>
                    <p:nvPicPr>
                      <p:cNvPr id="3" name="Object 2"/>
                      <p:cNvPicPr/>
                      <p:nvPr/>
                    </p:nvPicPr>
                    <p:blipFill>
                      <a:blip r:embed="rId6"/>
                      <a:stretch>
                        <a:fillRect/>
                      </a:stretch>
                    </p:blipFill>
                    <p:spPr>
                      <a:xfrm>
                        <a:off x="3022553" y="2415100"/>
                        <a:ext cx="3140075" cy="4064000"/>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6014350" y="2145795"/>
          <a:ext cx="3140075" cy="4064000"/>
        </p:xfrm>
        <a:graphic>
          <a:graphicData uri="http://schemas.openxmlformats.org/presentationml/2006/ole">
            <mc:AlternateContent xmlns:mc="http://schemas.openxmlformats.org/markup-compatibility/2006">
              <mc:Choice xmlns:v="urn:schemas-microsoft-com:vml" Requires="v">
                <p:oleObj spid="_x0000_s1085" name="Acrobat Document" r:id="rId7" imgW="5829199" imgH="7543800" progId="AcroExch.Document.7">
                  <p:embed/>
                </p:oleObj>
              </mc:Choice>
              <mc:Fallback>
                <p:oleObj name="Acrobat Document" r:id="rId7" imgW="5829199" imgH="7543800" progId="AcroExch.Document.7">
                  <p:embed/>
                  <p:pic>
                    <p:nvPicPr>
                      <p:cNvPr id="4" name="Object 3"/>
                      <p:cNvPicPr/>
                      <p:nvPr/>
                    </p:nvPicPr>
                    <p:blipFill>
                      <a:blip r:embed="rId8"/>
                      <a:stretch>
                        <a:fillRect/>
                      </a:stretch>
                    </p:blipFill>
                    <p:spPr>
                      <a:xfrm>
                        <a:off x="6014350" y="2145795"/>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2998668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78" y="942447"/>
            <a:ext cx="8184353" cy="107721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Incomplete Vehicle Documents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Object 4"/>
          <p:cNvGraphicFramePr>
            <a:graphicFrameLocks noChangeAspect="1"/>
          </p:cNvGraphicFramePr>
          <p:nvPr>
            <p:extLst/>
          </p:nvPr>
        </p:nvGraphicFramePr>
        <p:xfrm>
          <a:off x="148278" y="1481055"/>
          <a:ext cx="3962456" cy="5128355"/>
        </p:xfrm>
        <a:graphic>
          <a:graphicData uri="http://schemas.openxmlformats.org/presentationml/2006/ole">
            <mc:AlternateContent xmlns:mc="http://schemas.openxmlformats.org/markup-compatibility/2006">
              <mc:Choice xmlns:v="urn:schemas-microsoft-com:vml" Requires="v">
                <p:oleObj spid="_x0000_s2088" name="Acrobat Document" r:id="rId3" imgW="5829199" imgH="7543800" progId="AcroExch.Document.7">
                  <p:embed/>
                </p:oleObj>
              </mc:Choice>
              <mc:Fallback>
                <p:oleObj name="Acrobat Document" r:id="rId3" imgW="5829199" imgH="7543800" progId="AcroExch.Document.7">
                  <p:embed/>
                  <p:pic>
                    <p:nvPicPr>
                      <p:cNvPr id="5" name="Object 4"/>
                      <p:cNvPicPr/>
                      <p:nvPr/>
                    </p:nvPicPr>
                    <p:blipFill>
                      <a:blip r:embed="rId4"/>
                      <a:stretch>
                        <a:fillRect/>
                      </a:stretch>
                    </p:blipFill>
                    <p:spPr>
                      <a:xfrm>
                        <a:off x="148278" y="1481055"/>
                        <a:ext cx="3962456" cy="512835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844830" y="1481055"/>
          <a:ext cx="3487801" cy="4514040"/>
        </p:xfrm>
        <a:graphic>
          <a:graphicData uri="http://schemas.openxmlformats.org/presentationml/2006/ole">
            <mc:AlternateContent xmlns:mc="http://schemas.openxmlformats.org/markup-compatibility/2006">
              <mc:Choice xmlns:v="urn:schemas-microsoft-com:vml" Requires="v">
                <p:oleObj spid="_x0000_s2089" name="Acrobat Document" r:id="rId5" imgW="5829199" imgH="7543800" progId="AcroExch.Document.7">
                  <p:embed/>
                </p:oleObj>
              </mc:Choice>
              <mc:Fallback>
                <p:oleObj name="Acrobat Document" r:id="rId5" imgW="5829199" imgH="7543800" progId="AcroExch.Document.7">
                  <p:embed/>
                  <p:pic>
                    <p:nvPicPr>
                      <p:cNvPr id="6" name="Object 5"/>
                      <p:cNvPicPr/>
                      <p:nvPr/>
                    </p:nvPicPr>
                    <p:blipFill>
                      <a:blip r:embed="rId6"/>
                      <a:stretch>
                        <a:fillRect/>
                      </a:stretch>
                    </p:blipFill>
                    <p:spPr>
                      <a:xfrm>
                        <a:off x="4844830" y="1481055"/>
                        <a:ext cx="3487801" cy="4514040"/>
                      </a:xfrm>
                      <a:prstGeom prst="rect">
                        <a:avLst/>
                      </a:prstGeom>
                    </p:spPr>
                  </p:pic>
                </p:oleObj>
              </mc:Fallback>
            </mc:AlternateContent>
          </a:graphicData>
        </a:graphic>
      </p:graphicFrame>
      <p:sp>
        <p:nvSpPr>
          <p:cNvPr id="9" name="Rectangle 8"/>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Compliance</a:t>
            </a:r>
          </a:p>
        </p:txBody>
      </p:sp>
    </p:spTree>
    <p:extLst>
      <p:ext uri="{BB962C8B-B14F-4D97-AF65-F5344CB8AC3E}">
        <p14:creationId xmlns:p14="http://schemas.microsoft.com/office/powerpoint/2010/main" val="1750965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78" y="762143"/>
            <a:ext cx="8622235"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Conformity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I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statement that the vehicle, when completed, </a:t>
            </a:r>
            <a:r>
              <a:rPr kumimoji="0" lang="en-US" sz="2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will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conform to the standard if no alterations are made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identified components of the incomplete vehicle.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II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statement of </a:t>
            </a:r>
            <a:r>
              <a:rPr kumimoji="0" lang="en-US" sz="2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specific conditions of final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manufacture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 which the incomplete vehicle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manufacturer specifies that the completed vehicle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will conform to the standard.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 III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statement that </a:t>
            </a:r>
            <a:r>
              <a:rPr kumimoji="0" lang="en-US" sz="2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conformity with the standard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cannot be determined based upon the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supplied on the incomplete vehicle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that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incomplete vehicle manufacturer makes 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representation as to conformity with the standard.</a:t>
            </a:r>
          </a:p>
        </p:txBody>
      </p:sp>
      <p:sp>
        <p:nvSpPr>
          <p:cNvPr id="9" name="Rectangle 8"/>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Compliance</a:t>
            </a:r>
          </a:p>
        </p:txBody>
      </p:sp>
    </p:spTree>
    <p:extLst>
      <p:ext uri="{BB962C8B-B14F-4D97-AF65-F5344CB8AC3E}">
        <p14:creationId xmlns:p14="http://schemas.microsoft.com/office/powerpoint/2010/main" val="4074943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77" y="988529"/>
            <a:ext cx="55570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compliance rationale</a:t>
            </a:r>
          </a:p>
        </p:txBody>
      </p:sp>
      <p:sp>
        <p:nvSpPr>
          <p:cNvPr id="9" name="Rectangle 8"/>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Documentation</a:t>
            </a:r>
          </a:p>
        </p:txBody>
      </p:sp>
      <p:pic>
        <p:nvPicPr>
          <p:cNvPr id="3" name="Picture 2"/>
          <p:cNvPicPr>
            <a:picLocks noChangeAspect="1"/>
          </p:cNvPicPr>
          <p:nvPr/>
        </p:nvPicPr>
        <p:blipFill>
          <a:blip r:embed="rId2"/>
          <a:stretch>
            <a:fillRect/>
          </a:stretch>
        </p:blipFill>
        <p:spPr>
          <a:xfrm>
            <a:off x="4073701" y="2333158"/>
            <a:ext cx="5221813" cy="3922823"/>
          </a:xfrm>
          <a:prstGeom prst="rect">
            <a:avLst/>
          </a:prstGeom>
          <a:effectLst>
            <a:softEdge rad="304800"/>
          </a:effectLst>
        </p:spPr>
      </p:pic>
      <p:sp>
        <p:nvSpPr>
          <p:cNvPr id="4" name="Rectangle 3"/>
          <p:cNvSpPr/>
          <p:nvPr/>
        </p:nvSpPr>
        <p:spPr>
          <a:xfrm>
            <a:off x="148276" y="1558353"/>
            <a:ext cx="4166147" cy="526297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IVD conformity  statements  applicable FMVSS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Determine if Standards met within OEM guidance or if additional testing/analysis is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 in files</a:t>
            </a:r>
          </a:p>
        </p:txBody>
      </p:sp>
    </p:spTree>
    <p:extLst>
      <p:ext uri="{BB962C8B-B14F-4D97-AF65-F5344CB8AC3E}">
        <p14:creationId xmlns:p14="http://schemas.microsoft.com/office/powerpoint/2010/main" val="3560702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1307" y="4137478"/>
            <a:ext cx="3165135" cy="189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426557" y="2708405"/>
            <a:ext cx="2451176" cy="1125828"/>
            <a:chOff x="1445741" y="2895600"/>
            <a:chExt cx="6208500" cy="3124200"/>
          </a:xfrm>
        </p:grpSpPr>
        <p:grpSp>
          <p:nvGrpSpPr>
            <p:cNvPr id="13" name="Group 12"/>
            <p:cNvGrpSpPr/>
            <p:nvPr/>
          </p:nvGrpSpPr>
          <p:grpSpPr>
            <a:xfrm>
              <a:off x="2057400" y="2895600"/>
              <a:ext cx="5410200" cy="3124200"/>
              <a:chOff x="2057400" y="2895600"/>
              <a:chExt cx="5410200" cy="3124200"/>
            </a:xfrm>
          </p:grpSpPr>
          <p:pic>
            <p:nvPicPr>
              <p:cNvPr id="16" name="Picture 19" descr="Mod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895600"/>
                <a:ext cx="5410200" cy="237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9"/>
              <p:cNvCxnSpPr>
                <a:cxnSpLocks noChangeShapeType="1"/>
              </p:cNvCxnSpPr>
              <p:nvPr/>
            </p:nvCxnSpPr>
            <p:spPr bwMode="auto">
              <a:xfrm flipH="1">
                <a:off x="2703819" y="5313290"/>
                <a:ext cx="5192" cy="455152"/>
              </a:xfrm>
              <a:prstGeom prst="straightConnector1">
                <a:avLst/>
              </a:prstGeom>
              <a:noFill/>
              <a:ln w="63500"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H="1">
                <a:off x="5946306" y="5298607"/>
                <a:ext cx="5192" cy="455152"/>
              </a:xfrm>
              <a:prstGeom prst="straightConnector1">
                <a:avLst/>
              </a:prstGeom>
              <a:noFill/>
              <a:ln w="63500" algn="ctr">
                <a:solidFill>
                  <a:schemeClr val="tx1"/>
                </a:solidFill>
                <a:round/>
                <a:headEnd/>
                <a:tailEnd type="stealth" w="med" len="med"/>
              </a:ln>
              <a:extLst>
                <a:ext uri="{909E8E84-426E-40DD-AFC4-6F175D3DCCD1}">
                  <a14:hiddenFill xmlns:a14="http://schemas.microsoft.com/office/drawing/2010/main">
                    <a:noFill/>
                  </a14:hiddenFill>
                </a:ext>
              </a:extLst>
            </p:spPr>
          </p:cxnSp>
          <p:pic>
            <p:nvPicPr>
              <p:cNvPr id="19" name="Picture 8" descr="Mod4-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7696" y="3906177"/>
                <a:ext cx="373951" cy="3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2764064" y="5298607"/>
                <a:ext cx="3211334"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a:off x="4369731" y="5313290"/>
                <a:ext cx="623056" cy="7065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p:cNvCxnSpPr/>
              <p:nvPr/>
            </p:nvCxnSpPr>
            <p:spPr>
              <a:xfrm flipH="1">
                <a:off x="4668872" y="3906177"/>
                <a:ext cx="12388" cy="139243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grpSp>
        <p:sp>
          <p:nvSpPr>
            <p:cNvPr id="14" name="Curved Right Arrow 13"/>
            <p:cNvSpPr/>
            <p:nvPr/>
          </p:nvSpPr>
          <p:spPr>
            <a:xfrm>
              <a:off x="1445741" y="4727107"/>
              <a:ext cx="457200" cy="1143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Curved Left Arrow 14"/>
            <p:cNvSpPr/>
            <p:nvPr/>
          </p:nvSpPr>
          <p:spPr>
            <a:xfrm>
              <a:off x="7273241" y="4777939"/>
              <a:ext cx="381000" cy="10413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7"/>
          <p:cNvSpPr txBox="1"/>
          <p:nvPr/>
        </p:nvSpPr>
        <p:spPr>
          <a:xfrm>
            <a:off x="148277" y="988529"/>
            <a:ext cx="55570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compliance rationale</a:t>
            </a:r>
          </a:p>
        </p:txBody>
      </p:sp>
      <p:sp>
        <p:nvSpPr>
          <p:cNvPr id="9" name="Rectangle 8"/>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Documentation</a:t>
            </a:r>
          </a:p>
        </p:txBody>
      </p:sp>
      <p:sp>
        <p:nvSpPr>
          <p:cNvPr id="10" name="Rectangle 9"/>
          <p:cNvSpPr/>
          <p:nvPr/>
        </p:nvSpPr>
        <p:spPr>
          <a:xfrm>
            <a:off x="148277" y="1595021"/>
            <a:ext cx="6432828" cy="526297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Weight, in particular, plays a critical role in meeting certain FMVSS, especially vehicles </a:t>
            </a:r>
            <a:r>
              <a:rPr kumimoji="0" lang="en-US" sz="2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10K lbs. GVWR (also needed for ‘Triple K’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Maximum unloaded vehicle weight (Max UVW), Distribution of weight/Center of Gravity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Newer emission regulations include UVW and frontal area limitations</a:t>
            </a:r>
          </a:p>
        </p:txBody>
      </p:sp>
    </p:spTree>
    <p:extLst>
      <p:ext uri="{BB962C8B-B14F-4D97-AF65-F5344CB8AC3E}">
        <p14:creationId xmlns:p14="http://schemas.microsoft.com/office/powerpoint/2010/main" val="1293568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Documentation</a:t>
            </a:r>
          </a:p>
        </p:txBody>
      </p:sp>
      <p:sp>
        <p:nvSpPr>
          <p:cNvPr id="5" name="Rectangle 4"/>
          <p:cNvSpPr/>
          <p:nvPr/>
        </p:nvSpPr>
        <p:spPr>
          <a:xfrm>
            <a:off x="289774" y="988530"/>
            <a:ext cx="864816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Labels for Final Stage Certification for vehicles completed from Chassis Cab, Cutaway or incomplete Van</a:t>
            </a:r>
          </a:p>
        </p:txBody>
      </p:sp>
      <p:pic>
        <p:nvPicPr>
          <p:cNvPr id="10" name="Picture 14" descr="New Yellow Lab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495491" y="1957589"/>
            <a:ext cx="1551743" cy="4237578"/>
          </a:xfrm>
          <a:prstGeom prst="rect">
            <a:avLst/>
          </a:prstGeom>
          <a:noFill/>
        </p:spPr>
      </p:pic>
      <p:sp>
        <p:nvSpPr>
          <p:cNvPr id="6" name="Rectangle 5"/>
          <p:cNvSpPr/>
          <p:nvPr/>
        </p:nvSpPr>
        <p:spPr>
          <a:xfrm>
            <a:off x="289774" y="2370021"/>
            <a:ext cx="4572000" cy="34163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vehicle </a:t>
            </a:r>
            <a:r>
              <a:rPr kumimoji="0" lang="en-US" sz="2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has been completed in accordance with the prior manufacturers' IVD,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where applicable. This vehicle conforms to all applicable Federal Motor Vehicle Safety Standards, [and Bumper and Theft Prevention Standards, if applicable] in effect in (month, year).”</a:t>
            </a:r>
          </a:p>
        </p:txBody>
      </p:sp>
      <p:sp>
        <p:nvSpPr>
          <p:cNvPr id="7" name="Down Arrow 6"/>
          <p:cNvSpPr/>
          <p:nvPr/>
        </p:nvSpPr>
        <p:spPr>
          <a:xfrm rot="18094211">
            <a:off x="5207530" y="3561648"/>
            <a:ext cx="650384" cy="219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857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78" y="207034"/>
            <a:ext cx="8888627" cy="78149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Documentation</a:t>
            </a:r>
          </a:p>
        </p:txBody>
      </p:sp>
      <p:sp>
        <p:nvSpPr>
          <p:cNvPr id="6" name="Rectangle 5"/>
          <p:cNvSpPr/>
          <p:nvPr/>
        </p:nvSpPr>
        <p:spPr>
          <a:xfrm>
            <a:off x="289774" y="2370020"/>
            <a:ext cx="4063285" cy="403187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label for vehicles with a GVWR of 10,000 lbs. or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Placard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req’d</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under FMVSS 110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17" descr="Vehicle Placard graphic low 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92591" y="2929469"/>
            <a:ext cx="4144875" cy="2125976"/>
          </a:xfrm>
          <a:prstGeom prst="rect">
            <a:avLst/>
          </a:prstGeom>
          <a:noFill/>
        </p:spPr>
      </p:pic>
      <p:sp>
        <p:nvSpPr>
          <p:cNvPr id="12" name="Rectangle 11"/>
          <p:cNvSpPr/>
          <p:nvPr/>
        </p:nvSpPr>
        <p:spPr>
          <a:xfrm>
            <a:off x="289774" y="988530"/>
            <a:ext cx="864816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Labels for Final Stage Certification for vehicles completed from Chassis Cab, Cutaway or incomplete Van</a:t>
            </a:r>
          </a:p>
        </p:txBody>
      </p:sp>
    </p:spTree>
    <p:extLst>
      <p:ext uri="{BB962C8B-B14F-4D97-AF65-F5344CB8AC3E}">
        <p14:creationId xmlns:p14="http://schemas.microsoft.com/office/powerpoint/2010/main" val="147119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American National Standards Institute (ANSI)</a:t>
            </a:r>
          </a:p>
        </p:txBody>
      </p:sp>
      <p:sp>
        <p:nvSpPr>
          <p:cNvPr id="15" name="Content Placeholder 14"/>
          <p:cNvSpPr>
            <a:spLocks noGrp="1"/>
          </p:cNvSpPr>
          <p:nvPr>
            <p:ph idx="1"/>
          </p:nvPr>
        </p:nvSpPr>
        <p:spPr>
          <a:xfrm>
            <a:off x="431800" y="1643954"/>
            <a:ext cx="8229600" cy="4837809"/>
          </a:xfrm>
        </p:spPr>
        <p:txBody>
          <a:bodyPr>
            <a:normAutofit/>
          </a:bodyPr>
          <a:lstStyle/>
          <a:p>
            <a:r>
              <a:rPr lang="en-US" altLang="en-US" dirty="0">
                <a:solidFill>
                  <a:schemeClr val="bg1"/>
                </a:solidFill>
              </a:rPr>
              <a:t>Private, independent nonprofit organization</a:t>
            </a:r>
          </a:p>
          <a:p>
            <a:r>
              <a:rPr lang="en-US" altLang="en-US" dirty="0">
                <a:solidFill>
                  <a:schemeClr val="bg1"/>
                </a:solidFill>
              </a:rPr>
              <a:t>Founded in 1918 </a:t>
            </a:r>
          </a:p>
          <a:p>
            <a:r>
              <a:rPr lang="en-US" altLang="en-US" dirty="0">
                <a:solidFill>
                  <a:schemeClr val="bg1"/>
                </a:solidFill>
              </a:rPr>
              <a:t>Facilitates the development of voluntary consensus standards </a:t>
            </a:r>
          </a:p>
          <a:p>
            <a:r>
              <a:rPr lang="en-US" altLang="en-US" dirty="0">
                <a:solidFill>
                  <a:schemeClr val="bg1"/>
                </a:solidFill>
              </a:rPr>
              <a:t>Official US representation to International Organization of Standardization (ISO) </a:t>
            </a:r>
          </a:p>
          <a:p>
            <a:pPr>
              <a:buNone/>
            </a:pPr>
            <a:endParaRPr lang="en-US" sz="2400" dirty="0">
              <a:solidFill>
                <a:schemeClr val="bg1"/>
              </a:solidFill>
            </a:endParaRPr>
          </a:p>
        </p:txBody>
      </p:sp>
    </p:spTree>
    <p:extLst>
      <p:ext uri="{BB962C8B-B14F-4D97-AF65-F5344CB8AC3E}">
        <p14:creationId xmlns:p14="http://schemas.microsoft.com/office/powerpoint/2010/main" val="3429963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363" t="23866" r="6253" b="3908"/>
          <a:stretch/>
        </p:blipFill>
        <p:spPr>
          <a:xfrm>
            <a:off x="5428342" y="2949262"/>
            <a:ext cx="3586870" cy="2679584"/>
          </a:xfrm>
          <a:prstGeom prst="rect">
            <a:avLst/>
          </a:prstGeom>
        </p:spPr>
      </p:pic>
      <p:sp>
        <p:nvSpPr>
          <p:cNvPr id="8" name="TextBox 7"/>
          <p:cNvSpPr txBox="1"/>
          <p:nvPr/>
        </p:nvSpPr>
        <p:spPr>
          <a:xfrm>
            <a:off x="209005" y="293528"/>
            <a:ext cx="31266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09F"/>
                </a:solidFill>
                <a:effectLst/>
                <a:uLnTx/>
                <a:uFillTx/>
                <a:latin typeface="Arial Black" panose="020B0A04020102020204" pitchFamily="34" charset="0"/>
                <a:ea typeface="+mn-ea"/>
                <a:cs typeface="+mn-cs"/>
              </a:rPr>
              <a:t>Resources</a:t>
            </a:r>
          </a:p>
        </p:txBody>
      </p:sp>
      <p:sp>
        <p:nvSpPr>
          <p:cNvPr id="3" name="Rectangle 2"/>
          <p:cNvSpPr/>
          <p:nvPr/>
        </p:nvSpPr>
        <p:spPr>
          <a:xfrm>
            <a:off x="341288" y="1339710"/>
            <a:ext cx="5840571" cy="501675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FMVSS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https://www.ecfr.gov</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OEM Body builder websites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Suppliers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labs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Designate an internal ‘compliance champion’</a:t>
            </a:r>
          </a:p>
        </p:txBody>
      </p:sp>
    </p:spTree>
    <p:extLst>
      <p:ext uri="{BB962C8B-B14F-4D97-AF65-F5344CB8AC3E}">
        <p14:creationId xmlns:p14="http://schemas.microsoft.com/office/powerpoint/2010/main" val="12173094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965607" y="1200565"/>
            <a:ext cx="52127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Thank you!</a:t>
            </a:r>
          </a:p>
        </p:txBody>
      </p:sp>
      <p:sp>
        <p:nvSpPr>
          <p:cNvPr id="2" name="Rectangle 1"/>
          <p:cNvSpPr/>
          <p:nvPr/>
        </p:nvSpPr>
        <p:spPr>
          <a:xfrm>
            <a:off x="2596551" y="5339751"/>
            <a:ext cx="3950898" cy="923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a:spLocks noChangeArrowheads="1"/>
          </p:cNvSpPr>
          <p:nvPr/>
        </p:nvSpPr>
        <p:spPr bwMode="auto">
          <a:xfrm>
            <a:off x="143768" y="5566375"/>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marL="0" marR="0" lvl="0" indent="0" algn="ctr" defTabSz="914400" rtl="0" eaLnBrk="1" fontAlgn="auto" latinLnBrk="0" hangingPunct="1">
              <a:lnSpc>
                <a:spcPct val="120000"/>
              </a:lnSpc>
              <a:spcBef>
                <a:spcPts val="0"/>
              </a:spcBef>
              <a:spcAft>
                <a:spcPts val="0"/>
              </a:spcAft>
              <a:buClr>
                <a:srgbClr val="01509F"/>
              </a:buClr>
              <a:buSzPct val="100000"/>
              <a:buFontTx/>
              <a:buNone/>
              <a:tabLst/>
              <a:defRPr/>
            </a:pPr>
            <a:r>
              <a:rPr kumimoji="1" lang="en-US" sz="1400" b="0" i="0" u="none" strike="noStrike" kern="1200" cap="none" spc="0" normalizeH="0" baseline="0" noProof="0" dirty="0">
                <a:ln>
                  <a:noFill/>
                </a:ln>
                <a:solidFill>
                  <a:prstClr val="black"/>
                </a:solidFill>
                <a:effectLst/>
                <a:uLnTx/>
                <a:uFillTx/>
                <a:latin typeface="Arial" charset="0"/>
                <a:ea typeface="+mn-ea"/>
                <a:cs typeface="+mn-cs"/>
              </a:rPr>
              <a:t>37400 Hills Tech Drive, Farmington Hills, MI 48331     </a:t>
            </a:r>
            <a:r>
              <a:rPr kumimoji="1" lang="en-US" sz="1400" b="0" i="0" u="none" strike="noStrike" kern="1200" cap="none" spc="0" normalizeH="0" baseline="0" noProof="0" dirty="0">
                <a:ln>
                  <a:noFill/>
                </a:ln>
                <a:solidFill>
                  <a:srgbClr val="01509F"/>
                </a:solidFill>
                <a:effectLst/>
                <a:uLnTx/>
                <a:uFillTx/>
                <a:latin typeface="Arial" charset="0"/>
                <a:ea typeface="+mn-ea"/>
                <a:cs typeface="+mn-cs"/>
              </a:rPr>
              <a:t>ǀ</a:t>
            </a:r>
            <a:r>
              <a:rPr kumimoji="1" lang="en-US" sz="1400" b="0" i="0" u="none" strike="noStrike" kern="1200" cap="none" spc="0" normalizeH="0" baseline="0" noProof="0" dirty="0">
                <a:ln>
                  <a:noFill/>
                </a:ln>
                <a:solidFill>
                  <a:prstClr val="black"/>
                </a:solidFill>
                <a:effectLst/>
                <a:uLnTx/>
                <a:uFillTx/>
                <a:latin typeface="Arial" charset="0"/>
                <a:ea typeface="+mn-ea"/>
                <a:cs typeface="+mn-cs"/>
              </a:rPr>
              <a:t>     800-441-6832     </a:t>
            </a:r>
            <a:r>
              <a:rPr kumimoji="1" lang="en-US" sz="1400" b="0" i="0" u="none" strike="noStrike" kern="1200" cap="none" spc="0" normalizeH="0" baseline="0" noProof="0" dirty="0">
                <a:ln>
                  <a:noFill/>
                </a:ln>
                <a:solidFill>
                  <a:srgbClr val="01509F"/>
                </a:solidFill>
                <a:effectLst/>
                <a:uLnTx/>
                <a:uFillTx/>
                <a:latin typeface="Arial" charset="0"/>
                <a:ea typeface="+mn-ea"/>
                <a:cs typeface="+mn-cs"/>
              </a:rPr>
              <a:t>ǀ</a:t>
            </a:r>
            <a:r>
              <a:rPr kumimoji="1" lang="en-US" sz="1400" b="0" i="0" u="none" strike="noStrike" kern="1200" cap="none" spc="0" normalizeH="0" baseline="0" noProof="0" dirty="0">
                <a:ln>
                  <a:noFill/>
                </a:ln>
                <a:solidFill>
                  <a:prstClr val="black"/>
                </a:solidFill>
                <a:effectLst/>
                <a:uLnTx/>
                <a:uFillTx/>
                <a:latin typeface="Arial" charset="0"/>
                <a:ea typeface="+mn-ea"/>
                <a:cs typeface="+mn-cs"/>
              </a:rPr>
              <a:t>     ntea.com    </a:t>
            </a:r>
            <a:r>
              <a:rPr kumimoji="1" lang="en-US" sz="1400" b="0" i="0" u="none" strike="noStrike" kern="1200" cap="none" spc="0" normalizeH="0" baseline="0" noProof="0" dirty="0">
                <a:ln>
                  <a:noFill/>
                </a:ln>
                <a:solidFill>
                  <a:srgbClr val="01509F"/>
                </a:solidFill>
                <a:effectLst/>
                <a:uLnTx/>
                <a:uFillTx/>
                <a:latin typeface="Arial" charset="0"/>
                <a:ea typeface="+mn-ea"/>
                <a:cs typeface="+mn-cs"/>
              </a:rPr>
              <a:t> ǀ     </a:t>
            </a:r>
            <a:r>
              <a:rPr kumimoji="1" lang="en-US" sz="1400" b="0" i="0" u="none" strike="noStrike" kern="1200" cap="none" spc="0" normalizeH="0" baseline="0" noProof="0" dirty="0">
                <a:ln>
                  <a:noFill/>
                </a:ln>
                <a:solidFill>
                  <a:prstClr val="black"/>
                </a:solidFill>
                <a:effectLst/>
                <a:uLnTx/>
                <a:uFillTx/>
                <a:latin typeface="Arial" charset="0"/>
                <a:ea typeface="+mn-ea"/>
                <a:cs typeface="+mn-cs"/>
              </a:rPr>
              <a:t>info@ntea.com</a:t>
            </a:r>
          </a:p>
        </p:txBody>
      </p:sp>
      <p:sp>
        <p:nvSpPr>
          <p:cNvPr id="10" name="TextBox 9"/>
          <p:cNvSpPr txBox="1"/>
          <p:nvPr/>
        </p:nvSpPr>
        <p:spPr>
          <a:xfrm>
            <a:off x="296168" y="6057176"/>
            <a:ext cx="8534400" cy="246221"/>
          </a:xfrm>
          <a:prstGeom prst="rect">
            <a:avLst/>
          </a:prstGeom>
          <a:noFill/>
          <a:ln>
            <a:noFill/>
          </a:ln>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Requests for permission to reuse NTEA webinar content should be submitted to Joy Knesnik, NTEA communications manager, at joy@ntea.com.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9828" y="4334688"/>
            <a:ext cx="3307080" cy="1167885"/>
          </a:xfrm>
          <a:prstGeom prst="rect">
            <a:avLst/>
          </a:prstGeom>
        </p:spPr>
      </p:pic>
    </p:spTree>
    <p:extLst>
      <p:ext uri="{BB962C8B-B14F-4D97-AF65-F5344CB8AC3E}">
        <p14:creationId xmlns:p14="http://schemas.microsoft.com/office/powerpoint/2010/main" val="4282985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Chassis Manufacturer Perspective</a:t>
            </a: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Alex </a:t>
            </a:r>
            <a:r>
              <a:rPr lang="en-US" sz="2400" dirty="0" err="1">
                <a:solidFill>
                  <a:schemeClr val="bg1"/>
                </a:solidFill>
              </a:rPr>
              <a:t>Jowa</a:t>
            </a:r>
            <a:endParaRPr lang="en-US" sz="2400" dirty="0">
              <a:solidFill>
                <a:schemeClr val="bg1"/>
              </a:solidFill>
            </a:endParaRPr>
          </a:p>
          <a:p>
            <a:pPr algn="ctr">
              <a:buNone/>
            </a:pPr>
            <a:r>
              <a:rPr lang="en-US" sz="2400" dirty="0">
                <a:solidFill>
                  <a:schemeClr val="bg1"/>
                </a:solidFill>
              </a:rPr>
              <a:t>Ford QVM</a:t>
            </a:r>
          </a:p>
        </p:txBody>
      </p:sp>
    </p:spTree>
    <p:extLst>
      <p:ext uri="{BB962C8B-B14F-4D97-AF65-F5344CB8AC3E}">
        <p14:creationId xmlns:p14="http://schemas.microsoft.com/office/powerpoint/2010/main" val="1914435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7" name="BFT Sound.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4419600" y="3276600"/>
            <a:ext cx="304800" cy="304800"/>
          </a:xfrm>
          <a:prstGeom prst="rect">
            <a:avLst/>
          </a:prstGeom>
        </p:spPr>
      </p:pic>
      <p:sp>
        <p:nvSpPr>
          <p:cNvPr id="49155" name="Oval 3"/>
          <p:cNvSpPr>
            <a:spLocks/>
          </p:cNvSpPr>
          <p:nvPr/>
        </p:nvSpPr>
        <p:spPr bwMode="auto">
          <a:xfrm>
            <a:off x="1428751" y="-38100"/>
            <a:ext cx="6296025" cy="1743075"/>
          </a:xfrm>
          <a:prstGeom prst="ellipse">
            <a:avLst/>
          </a:prstGeom>
          <a:gradFill rotWithShape="0">
            <a:gsLst>
              <a:gs pos="0">
                <a:srgbClr val="000000">
                  <a:alpha val="0"/>
                </a:srgbClr>
              </a:gs>
              <a:gs pos="100000">
                <a:srgbClr val="000000">
                  <a:alpha val="0"/>
                </a:srgbClr>
              </a:gs>
            </a:gsLst>
            <a:path path="rect">
              <a:fillToRect l="50000" t="50000" r="50000" b="50000"/>
            </a:path>
          </a:gradFill>
          <a:ln>
            <a:noFill/>
          </a:ln>
          <a:extLst>
            <a:ext uri="{91240B29-F687-4f45-9708-019B960494DF}">
              <a14:hiddenLine xmlns="" xmlns:a14="http://schemas.microsoft.com/office/drawing/2010/main" w="25400" cap="flat">
                <a:solidFill>
                  <a:srgbClr val="000000">
                    <a:alpha val="0"/>
                  </a:srgbClr>
                </a:solidFill>
                <a:miter lim="800000"/>
                <a:headEnd type="none" w="med" len="med"/>
                <a:tailEnd type="none" w="med" len="med"/>
              </a14:hiddenLine>
            </a:ext>
          </a:extLst>
        </p:spPr>
        <p:txBody>
          <a:bodyPr lIns="0" tIns="0" rIns="0" bIns="0"/>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49156" name="Oval 4"/>
          <p:cNvSpPr>
            <a:spLocks/>
          </p:cNvSpPr>
          <p:nvPr/>
        </p:nvSpPr>
        <p:spPr bwMode="auto">
          <a:xfrm>
            <a:off x="2409825" y="1504950"/>
            <a:ext cx="4324350" cy="4381500"/>
          </a:xfrm>
          <a:prstGeom prst="ellipse">
            <a:avLst/>
          </a:prstGeom>
          <a:gradFill rotWithShape="0">
            <a:gsLst>
              <a:gs pos="0">
                <a:srgbClr val="000000">
                  <a:alpha val="0"/>
                </a:srgbClr>
              </a:gs>
              <a:gs pos="100000">
                <a:srgbClr val="000000">
                  <a:alpha val="0"/>
                </a:srgbClr>
              </a:gs>
            </a:gsLst>
            <a:path path="rect">
              <a:fillToRect l="50000" t="50000" r="50000" b="50000"/>
            </a:path>
          </a:gradFill>
          <a:ln>
            <a:noFill/>
          </a:ln>
          <a:extLst>
            <a:ext uri="{91240B29-F687-4f45-9708-019B960494DF}">
              <a14:hiddenLine xmlns="" xmlns:a14="http://schemas.microsoft.com/office/drawing/2010/main" w="25400" cap="flat">
                <a:solidFill>
                  <a:srgbClr val="000000">
                    <a:alpha val="0"/>
                  </a:srgbClr>
                </a:solidFill>
                <a:miter lim="800000"/>
                <a:headEnd type="none" w="med" len="med"/>
                <a:tailEnd type="none" w="med" len="med"/>
              </a14:hiddenLine>
            </a:ext>
          </a:extLst>
        </p:spPr>
        <p:txBody>
          <a:bodyPr lIns="0" tIns="0" rIns="0" bIns="0"/>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pic>
        <p:nvPicPr>
          <p:cNvPr id="491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4650" y="1739504"/>
            <a:ext cx="3314700" cy="3490913"/>
          </a:xfrm>
          <a:prstGeom prst="rect">
            <a:avLst/>
          </a:prstGeom>
          <a:noFill/>
          <a:ln>
            <a:noFill/>
          </a:ln>
          <a:effectLst>
            <a:outerShdw blurRad="749300" algn="ctr" rotWithShape="0">
              <a:schemeClr val="bg2">
                <a:alpha val="57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105726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audio>
              <p:cMediaNode vol="80000" showWhenStopped="0">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5" y="800806"/>
            <a:ext cx="8229600" cy="748144"/>
          </a:xfrm>
        </p:spPr>
        <p:txBody>
          <a:bodyPr/>
          <a:lstStyle/>
          <a:p>
            <a:r>
              <a:rPr lang="en-US" dirty="0">
                <a:solidFill>
                  <a:srgbClr val="FFFF00"/>
                </a:solidFill>
              </a:rPr>
              <a:t>Special Vehicle Engineering</a:t>
            </a:r>
          </a:p>
        </p:txBody>
      </p:sp>
      <p:sp>
        <p:nvSpPr>
          <p:cNvPr id="3" name="Content Placeholder 2"/>
          <p:cNvSpPr>
            <a:spLocks noGrp="1"/>
          </p:cNvSpPr>
          <p:nvPr>
            <p:ph idx="1"/>
          </p:nvPr>
        </p:nvSpPr>
        <p:spPr>
          <a:xfrm>
            <a:off x="457201" y="1721365"/>
            <a:ext cx="4408311" cy="3730111"/>
          </a:xfrm>
        </p:spPr>
        <p:txBody>
          <a:bodyPr>
            <a:normAutofit lnSpcReduction="10000"/>
            <a:scene3d>
              <a:camera prst="orthographicFront"/>
              <a:lightRig rig="glow" dir="tl">
                <a:rot lat="0" lon="0" rev="5400000"/>
              </a:lightRig>
            </a:scene3d>
            <a:sp3d contourW="12700">
              <a:bevelT w="25400" h="25400"/>
              <a:contourClr>
                <a:schemeClr val="accent6">
                  <a:shade val="73000"/>
                </a:schemeClr>
              </a:contourClr>
            </a:sp3d>
          </a:bodyPr>
          <a:lstStyle/>
          <a:p>
            <a:pPr marL="0" indent="0">
              <a:buClr>
                <a:srgbClr val="F2B410"/>
              </a:buClr>
              <a:buNone/>
            </a:pPr>
            <a:r>
              <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CAAS Remount Forum       6/7/17</a:t>
            </a:r>
          </a:p>
          <a:p>
            <a:pPr marL="0" indent="0">
              <a:buClr>
                <a:srgbClr val="F2B410"/>
              </a:buClr>
              <a:buNone/>
            </a:pPr>
            <a:endPar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Clr>
                <a:srgbClr val="F2B410"/>
              </a:buClr>
              <a:buNone/>
            </a:pPr>
            <a:r>
              <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Alex Jowa</a:t>
            </a:r>
          </a:p>
          <a:p>
            <a:pPr marL="0" indent="0">
              <a:buClr>
                <a:srgbClr val="F2B410"/>
              </a:buClr>
              <a:buNone/>
            </a:pPr>
            <a:r>
              <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QVM Program Engineer</a:t>
            </a:r>
          </a:p>
          <a:p>
            <a:pPr marL="0" indent="0">
              <a:buClr>
                <a:srgbClr val="F2B410"/>
              </a:buClr>
              <a:buNone/>
            </a:pPr>
            <a:endPar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Clr>
                <a:srgbClr val="F2B410"/>
              </a:buClr>
              <a:buNone/>
            </a:pPr>
            <a:r>
              <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Ford QVM  Programs</a:t>
            </a:r>
          </a:p>
        </p:txBody>
      </p:sp>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7" y="1873250"/>
            <a:ext cx="3483429" cy="21590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16791338"/>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72168" y="874186"/>
            <a:ext cx="8229600" cy="584199"/>
          </a:xfrm>
        </p:spPr>
        <p:txBody>
          <a:bodyPr>
            <a:normAutofit fontScale="90000"/>
          </a:bodyPr>
          <a:lstStyle/>
          <a:p>
            <a:pPr>
              <a:defRPr/>
            </a:pPr>
            <a:endParaRPr lang="en-US" dirty="0">
              <a:cs typeface="+mj-cs"/>
            </a:endParaRPr>
          </a:p>
        </p:txBody>
      </p:sp>
      <p:sp>
        <p:nvSpPr>
          <p:cNvPr id="176131" name="Rectangle 3"/>
          <p:cNvSpPr>
            <a:spLocks noGrp="1" noChangeArrowheads="1"/>
          </p:cNvSpPr>
          <p:nvPr>
            <p:ph type="body" idx="1"/>
          </p:nvPr>
        </p:nvSpPr>
        <p:spPr/>
        <p:txBody>
          <a:bodyPr/>
          <a:lstStyle/>
          <a:p>
            <a:pPr>
              <a:defRPr/>
            </a:pPr>
            <a:endParaRPr lang="en-US" dirty="0">
              <a:cs typeface="+mn-cs"/>
            </a:endParaRPr>
          </a:p>
        </p:txBody>
      </p:sp>
      <p:pic>
        <p:nvPicPr>
          <p:cNvPr id="24579" name="Picture 4" descr="QVM_large_clean_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2" y="8343900"/>
            <a:ext cx="19040475" cy="5779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5" descr="QVM_large_clean_2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287" y="1746251"/>
            <a:ext cx="7492999" cy="3084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43061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8306" name="Rectangle 2050"/>
          <p:cNvSpPr>
            <a:spLocks noGrp="1" noChangeArrowheads="1"/>
          </p:cNvSpPr>
          <p:nvPr>
            <p:ph type="title"/>
          </p:nvPr>
        </p:nvSpPr>
        <p:spPr/>
        <p:txBody>
          <a:bodyPr>
            <a:normAutofit/>
          </a:bodyPr>
          <a:lstStyle/>
          <a:p>
            <a:pPr>
              <a:defRPr/>
            </a:pPr>
            <a:r>
              <a:rPr lang="en-US" dirty="0">
                <a:cs typeface="+mj-cs"/>
              </a:rPr>
              <a:t>QVM Programs </a:t>
            </a:r>
          </a:p>
        </p:txBody>
      </p:sp>
      <p:sp>
        <p:nvSpPr>
          <p:cNvPr id="98307" name="Rectangle 2051"/>
          <p:cNvSpPr>
            <a:spLocks noGrp="1" noChangeArrowheads="1"/>
          </p:cNvSpPr>
          <p:nvPr>
            <p:ph type="body" idx="1"/>
          </p:nvPr>
        </p:nvSpPr>
        <p:spPr>
          <a:xfrm>
            <a:off x="685800" y="1479550"/>
            <a:ext cx="7772400" cy="4406900"/>
          </a:xfrm>
        </p:spPr>
        <p:txBody>
          <a:bodyPr>
            <a:normAutofit lnSpcReduction="10000"/>
          </a:bodyPr>
          <a:lstStyle/>
          <a:p>
            <a:pPr marL="0" indent="0">
              <a:buNone/>
              <a:defRPr/>
            </a:pPr>
            <a:r>
              <a:rPr lang="en-US" sz="2800" dirty="0">
                <a:solidFill>
                  <a:schemeClr val="accent6"/>
                </a:solidFill>
                <a:cs typeface="+mn-cs"/>
              </a:rPr>
              <a:t>Annual QVM Program Review </a:t>
            </a:r>
          </a:p>
          <a:p>
            <a:pPr lvl="1">
              <a:defRPr/>
            </a:pPr>
            <a:r>
              <a:rPr lang="en-US" sz="2400" dirty="0">
                <a:solidFill>
                  <a:schemeClr val="accent6"/>
                </a:solidFill>
              </a:rPr>
              <a:t>Documented Process Control</a:t>
            </a:r>
          </a:p>
          <a:p>
            <a:pPr lvl="1">
              <a:defRPr/>
            </a:pPr>
            <a:endParaRPr lang="en-US" sz="2400" dirty="0">
              <a:solidFill>
                <a:schemeClr val="accent6"/>
              </a:solidFill>
            </a:endParaRPr>
          </a:p>
          <a:p>
            <a:pPr lvl="1">
              <a:defRPr/>
            </a:pPr>
            <a:r>
              <a:rPr lang="en-US" sz="2400" dirty="0">
                <a:solidFill>
                  <a:schemeClr val="accent6"/>
                </a:solidFill>
              </a:rPr>
              <a:t>Documented Quality Control</a:t>
            </a:r>
          </a:p>
          <a:p>
            <a:pPr lvl="1">
              <a:defRPr/>
            </a:pPr>
            <a:endParaRPr lang="en-US" sz="2400" dirty="0">
              <a:solidFill>
                <a:schemeClr val="accent6"/>
              </a:solidFill>
            </a:endParaRPr>
          </a:p>
          <a:p>
            <a:pPr lvl="1">
              <a:defRPr/>
            </a:pPr>
            <a:r>
              <a:rPr lang="en-US" sz="2400" dirty="0">
                <a:solidFill>
                  <a:schemeClr val="accent6"/>
                </a:solidFill>
              </a:rPr>
              <a:t>Minimum Material Requirements</a:t>
            </a:r>
          </a:p>
          <a:p>
            <a:pPr lvl="1">
              <a:defRPr/>
            </a:pPr>
            <a:endParaRPr lang="en-US" sz="2400" dirty="0">
              <a:solidFill>
                <a:schemeClr val="accent6"/>
              </a:solidFill>
            </a:endParaRPr>
          </a:p>
          <a:p>
            <a:pPr lvl="1">
              <a:defRPr/>
            </a:pPr>
            <a:r>
              <a:rPr lang="en-US" sz="2400" dirty="0">
                <a:solidFill>
                  <a:schemeClr val="accent6"/>
                </a:solidFill>
              </a:rPr>
              <a:t>Customer Support</a:t>
            </a:r>
          </a:p>
          <a:p>
            <a:pPr lvl="1">
              <a:defRPr/>
            </a:pPr>
            <a:endParaRPr lang="en-US" sz="2400" dirty="0">
              <a:solidFill>
                <a:schemeClr val="accent6"/>
              </a:solidFill>
            </a:endParaRPr>
          </a:p>
          <a:p>
            <a:pPr lvl="1">
              <a:defRPr/>
            </a:pPr>
            <a:r>
              <a:rPr lang="en-US" sz="2400" dirty="0">
                <a:solidFill>
                  <a:schemeClr val="accent6"/>
                </a:solidFill>
              </a:rPr>
              <a:t>Completed Vehicle Underbody Inspection</a:t>
            </a:r>
          </a:p>
          <a:p>
            <a:pPr lvl="1">
              <a:defRPr/>
            </a:pPr>
            <a:endParaRPr lang="en-US" sz="2400" dirty="0">
              <a:solidFill>
                <a:schemeClr val="accent6"/>
              </a:solidFill>
            </a:endParaRPr>
          </a:p>
        </p:txBody>
      </p:sp>
    </p:spTree>
    <p:extLst>
      <p:ext uri="{BB962C8B-B14F-4D97-AF65-F5344CB8AC3E}">
        <p14:creationId xmlns:p14="http://schemas.microsoft.com/office/powerpoint/2010/main" val="3091199374"/>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pPr>
              <a:defRPr/>
            </a:pPr>
            <a:r>
              <a:rPr lang="en-US" dirty="0">
                <a:cs typeface="+mj-cs"/>
              </a:rPr>
              <a:t>QVM Programs </a:t>
            </a:r>
          </a:p>
        </p:txBody>
      </p:sp>
      <p:sp>
        <p:nvSpPr>
          <p:cNvPr id="150531" name="Rectangle 3"/>
          <p:cNvSpPr>
            <a:spLocks noGrp="1" noChangeArrowheads="1"/>
          </p:cNvSpPr>
          <p:nvPr>
            <p:ph type="body" idx="1"/>
          </p:nvPr>
        </p:nvSpPr>
        <p:spPr>
          <a:xfrm>
            <a:off x="685800" y="1486808"/>
            <a:ext cx="7772400" cy="4412343"/>
          </a:xfrm>
        </p:spPr>
        <p:txBody>
          <a:bodyPr>
            <a:normAutofit fontScale="92500" lnSpcReduction="10000"/>
          </a:bodyPr>
          <a:lstStyle/>
          <a:p>
            <a:pPr marL="0" indent="0">
              <a:lnSpc>
                <a:spcPct val="80000"/>
              </a:lnSpc>
              <a:buNone/>
              <a:defRPr/>
            </a:pPr>
            <a:endParaRPr lang="en-US" sz="2800" dirty="0">
              <a:cs typeface="+mn-cs"/>
            </a:endParaRPr>
          </a:p>
          <a:p>
            <a:pPr>
              <a:lnSpc>
                <a:spcPct val="80000"/>
              </a:lnSpc>
              <a:defRPr/>
            </a:pPr>
            <a:r>
              <a:rPr lang="en-US" dirty="0">
                <a:solidFill>
                  <a:schemeClr val="accent6"/>
                </a:solidFill>
              </a:rPr>
              <a:t>QVM Program Review is a Process Check</a:t>
            </a:r>
          </a:p>
          <a:p>
            <a:pPr>
              <a:lnSpc>
                <a:spcPct val="80000"/>
              </a:lnSpc>
              <a:defRPr/>
            </a:pPr>
            <a:endParaRPr lang="en-US" dirty="0">
              <a:solidFill>
                <a:schemeClr val="accent6"/>
              </a:solidFill>
            </a:endParaRPr>
          </a:p>
          <a:p>
            <a:pPr>
              <a:lnSpc>
                <a:spcPct val="80000"/>
              </a:lnSpc>
              <a:defRPr/>
            </a:pPr>
            <a:endParaRPr lang="en-US" dirty="0">
              <a:solidFill>
                <a:schemeClr val="accent6"/>
              </a:solidFill>
            </a:endParaRPr>
          </a:p>
          <a:p>
            <a:pPr>
              <a:lnSpc>
                <a:spcPct val="80000"/>
              </a:lnSpc>
              <a:defRPr/>
            </a:pPr>
            <a:r>
              <a:rPr lang="en-US" dirty="0">
                <a:solidFill>
                  <a:schemeClr val="accent6"/>
                </a:solidFill>
              </a:rPr>
              <a:t>Ford does not </a:t>
            </a:r>
            <a:r>
              <a:rPr lang="ja-JP" altLang="en-US" dirty="0">
                <a:solidFill>
                  <a:schemeClr val="accent6"/>
                </a:solidFill>
                <a:latin typeface="Arial"/>
              </a:rPr>
              <a:t>“</a:t>
            </a:r>
            <a:r>
              <a:rPr lang="en-US" dirty="0">
                <a:solidFill>
                  <a:schemeClr val="accent6"/>
                </a:solidFill>
              </a:rPr>
              <a:t>certify</a:t>
            </a:r>
            <a:r>
              <a:rPr lang="ja-JP" altLang="en-US" dirty="0">
                <a:solidFill>
                  <a:schemeClr val="accent6"/>
                </a:solidFill>
                <a:latin typeface="Arial"/>
              </a:rPr>
              <a:t>”</a:t>
            </a:r>
            <a:r>
              <a:rPr lang="en-US" altLang="ja-JP" dirty="0">
                <a:solidFill>
                  <a:schemeClr val="accent6"/>
                </a:solidFill>
                <a:latin typeface="Arial"/>
              </a:rPr>
              <a:t> </a:t>
            </a:r>
            <a:r>
              <a:rPr lang="en-US" dirty="0">
                <a:solidFill>
                  <a:schemeClr val="accent6"/>
                </a:solidFill>
              </a:rPr>
              <a:t> the builders</a:t>
            </a:r>
          </a:p>
          <a:p>
            <a:pPr>
              <a:lnSpc>
                <a:spcPct val="80000"/>
              </a:lnSpc>
              <a:defRPr/>
            </a:pPr>
            <a:endParaRPr lang="en-US" sz="2800" dirty="0">
              <a:solidFill>
                <a:schemeClr val="accent6"/>
              </a:solidFill>
            </a:endParaRPr>
          </a:p>
          <a:p>
            <a:pPr>
              <a:lnSpc>
                <a:spcPct val="80000"/>
              </a:lnSpc>
              <a:defRPr/>
            </a:pPr>
            <a:endParaRPr lang="en-US" sz="2800" dirty="0">
              <a:solidFill>
                <a:schemeClr val="accent6"/>
              </a:solidFill>
            </a:endParaRPr>
          </a:p>
          <a:p>
            <a:pPr>
              <a:lnSpc>
                <a:spcPct val="80000"/>
              </a:lnSpc>
              <a:defRPr/>
            </a:pPr>
            <a:endParaRPr lang="en-US" sz="2800" dirty="0">
              <a:solidFill>
                <a:schemeClr val="accent6"/>
              </a:solidFill>
            </a:endParaRPr>
          </a:p>
          <a:p>
            <a:pPr>
              <a:lnSpc>
                <a:spcPct val="80000"/>
              </a:lnSpc>
              <a:defRPr/>
            </a:pPr>
            <a:r>
              <a:rPr lang="en-US" dirty="0">
                <a:solidFill>
                  <a:schemeClr val="accent6"/>
                </a:solidFill>
              </a:rPr>
              <a:t>Ford does not design or test builder's  components ,  systems or  “completed” vehicles</a:t>
            </a:r>
          </a:p>
          <a:p>
            <a:pPr>
              <a:lnSpc>
                <a:spcPct val="80000"/>
              </a:lnSpc>
              <a:defRPr/>
            </a:pPr>
            <a:endParaRPr lang="en-US" sz="3000" dirty="0">
              <a:solidFill>
                <a:schemeClr val="accent6"/>
              </a:solidFill>
            </a:endParaRPr>
          </a:p>
          <a:p>
            <a:pPr>
              <a:lnSpc>
                <a:spcPct val="80000"/>
              </a:lnSpc>
              <a:defRPr/>
            </a:pPr>
            <a:endParaRPr lang="en-US" sz="3000" dirty="0">
              <a:solidFill>
                <a:schemeClr val="accent6"/>
              </a:solidFill>
            </a:endParaRPr>
          </a:p>
          <a:p>
            <a:pPr>
              <a:lnSpc>
                <a:spcPct val="80000"/>
              </a:lnSpc>
              <a:defRPr/>
            </a:pPr>
            <a:endParaRPr lang="en-US" sz="3000" dirty="0">
              <a:solidFill>
                <a:schemeClr val="accent6"/>
              </a:solidFill>
              <a:cs typeface="+mn-cs"/>
            </a:endParaRPr>
          </a:p>
          <a:p>
            <a:pPr>
              <a:lnSpc>
                <a:spcPct val="80000"/>
              </a:lnSpc>
              <a:defRPr/>
            </a:pPr>
            <a:endParaRPr lang="en-US" sz="3000" dirty="0">
              <a:solidFill>
                <a:schemeClr val="accent6"/>
              </a:solidFill>
            </a:endParaRPr>
          </a:p>
          <a:p>
            <a:pPr>
              <a:lnSpc>
                <a:spcPct val="80000"/>
              </a:lnSpc>
              <a:defRPr/>
            </a:pPr>
            <a:endParaRPr lang="en-US" sz="3000" dirty="0">
              <a:solidFill>
                <a:schemeClr val="accent6"/>
              </a:solidFill>
            </a:endParaRPr>
          </a:p>
          <a:p>
            <a:pPr>
              <a:lnSpc>
                <a:spcPct val="80000"/>
              </a:lnSpc>
              <a:defRPr/>
            </a:pPr>
            <a:endParaRPr lang="en-US" sz="3000" dirty="0">
              <a:solidFill>
                <a:schemeClr val="accent6"/>
              </a:solidFill>
            </a:endParaRPr>
          </a:p>
          <a:p>
            <a:pPr>
              <a:lnSpc>
                <a:spcPct val="80000"/>
              </a:lnSpc>
              <a:defRPr/>
            </a:pPr>
            <a:endParaRPr lang="en-US" sz="3000" dirty="0">
              <a:solidFill>
                <a:schemeClr val="accent6"/>
              </a:solidFill>
              <a:cs typeface="+mn-cs"/>
            </a:endParaRPr>
          </a:p>
        </p:txBody>
      </p:sp>
    </p:spTree>
    <p:extLst>
      <p:ext uri="{BB962C8B-B14F-4D97-AF65-F5344CB8AC3E}">
        <p14:creationId xmlns:p14="http://schemas.microsoft.com/office/powerpoint/2010/main" val="429420544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pPr>
              <a:defRPr/>
            </a:pPr>
            <a:r>
              <a:rPr lang="en-US" dirty="0">
                <a:cs typeface="+mj-cs"/>
              </a:rPr>
              <a:t>QVM  Program  Minimum Requirements </a:t>
            </a:r>
          </a:p>
        </p:txBody>
      </p:sp>
      <p:sp>
        <p:nvSpPr>
          <p:cNvPr id="150531" name="Rectangle 3"/>
          <p:cNvSpPr>
            <a:spLocks noGrp="1" noChangeArrowheads="1"/>
          </p:cNvSpPr>
          <p:nvPr>
            <p:ph type="body" idx="1"/>
          </p:nvPr>
        </p:nvSpPr>
        <p:spPr>
          <a:xfrm>
            <a:off x="685800" y="1474108"/>
            <a:ext cx="7772400" cy="4412343"/>
          </a:xfrm>
        </p:spPr>
        <p:txBody>
          <a:bodyPr>
            <a:normAutofit lnSpcReduction="10000"/>
          </a:bodyPr>
          <a:lstStyle/>
          <a:p>
            <a:pPr marL="0" indent="0">
              <a:lnSpc>
                <a:spcPct val="80000"/>
              </a:lnSpc>
              <a:buNone/>
              <a:defRPr/>
            </a:pPr>
            <a:r>
              <a:rPr lang="en-US" sz="2800" b="0" dirty="0">
                <a:solidFill>
                  <a:schemeClr val="accent6"/>
                </a:solidFill>
                <a:effectLst/>
              </a:rPr>
              <a:t>D0105</a:t>
            </a:r>
            <a:r>
              <a:rPr lang="en-US" sz="2800" dirty="0">
                <a:solidFill>
                  <a:schemeClr val="accent6"/>
                </a:solidFill>
              </a:rPr>
              <a:t>      </a:t>
            </a:r>
          </a:p>
          <a:p>
            <a:pPr marL="0" indent="0">
              <a:lnSpc>
                <a:spcPct val="80000"/>
              </a:lnSpc>
              <a:buNone/>
              <a:defRPr/>
            </a:pPr>
            <a:r>
              <a:rPr lang="en-US" sz="2800" b="0" dirty="0">
                <a:solidFill>
                  <a:schemeClr val="accent6"/>
                </a:solidFill>
                <a:effectLst/>
              </a:rPr>
              <a:t>C/FMVSS and Emissions sign-off conducted annually for each model with written documentation</a:t>
            </a:r>
            <a:r>
              <a:rPr lang="en-US" sz="2800" dirty="0">
                <a:solidFill>
                  <a:schemeClr val="accent6"/>
                </a:solidFill>
              </a:rPr>
              <a:t> </a:t>
            </a:r>
          </a:p>
          <a:p>
            <a:pPr marL="0" indent="0">
              <a:lnSpc>
                <a:spcPct val="80000"/>
              </a:lnSpc>
              <a:buNone/>
              <a:defRPr/>
            </a:pPr>
            <a:endParaRPr lang="en-US" sz="2800" dirty="0">
              <a:solidFill>
                <a:schemeClr val="accent6"/>
              </a:solidFill>
              <a:cs typeface="+mn-cs"/>
            </a:endParaRPr>
          </a:p>
          <a:p>
            <a:pPr marL="0" indent="0">
              <a:lnSpc>
                <a:spcPct val="80000"/>
              </a:lnSpc>
              <a:buNone/>
              <a:defRPr/>
            </a:pPr>
            <a:r>
              <a:rPr lang="en-US" sz="2800" b="0" dirty="0">
                <a:solidFill>
                  <a:schemeClr val="accent6"/>
                </a:solidFill>
                <a:effectLst/>
              </a:rPr>
              <a:t>D0112</a:t>
            </a:r>
            <a:r>
              <a:rPr lang="en-US" sz="2800" dirty="0">
                <a:solidFill>
                  <a:schemeClr val="accent6"/>
                </a:solidFill>
              </a:rPr>
              <a:t> </a:t>
            </a:r>
          </a:p>
          <a:p>
            <a:pPr marL="0" indent="0">
              <a:lnSpc>
                <a:spcPct val="80000"/>
              </a:lnSpc>
              <a:buNone/>
              <a:defRPr/>
            </a:pPr>
            <a:r>
              <a:rPr lang="en-US" sz="2800" b="0" dirty="0">
                <a:solidFill>
                  <a:schemeClr val="accent6"/>
                </a:solidFill>
                <a:effectLst/>
              </a:rPr>
              <a:t>Builder registered with NHTSA/Transport Canada</a:t>
            </a:r>
          </a:p>
          <a:p>
            <a:pPr marL="0" indent="0">
              <a:lnSpc>
                <a:spcPct val="80000"/>
              </a:lnSpc>
              <a:buNone/>
              <a:defRPr/>
            </a:pPr>
            <a:endParaRPr lang="en-US" sz="2800" b="0" dirty="0">
              <a:solidFill>
                <a:schemeClr val="accent6"/>
              </a:solidFill>
              <a:effectLst/>
            </a:endParaRPr>
          </a:p>
          <a:p>
            <a:pPr marL="0" indent="0">
              <a:lnSpc>
                <a:spcPct val="80000"/>
              </a:lnSpc>
              <a:buNone/>
              <a:defRPr/>
            </a:pPr>
            <a:r>
              <a:rPr lang="en-US" sz="2800" b="0" dirty="0">
                <a:solidFill>
                  <a:schemeClr val="accent6"/>
                </a:solidFill>
                <a:effectLst/>
              </a:rPr>
              <a:t>D0113</a:t>
            </a:r>
          </a:p>
          <a:p>
            <a:pPr marL="0" indent="0">
              <a:lnSpc>
                <a:spcPct val="80000"/>
              </a:lnSpc>
              <a:buNone/>
              <a:defRPr/>
            </a:pPr>
            <a:r>
              <a:rPr lang="en-US" sz="2800" b="0" dirty="0">
                <a:solidFill>
                  <a:schemeClr val="accent6"/>
                </a:solidFill>
                <a:effectLst/>
              </a:rPr>
              <a:t>Non-Pool Account Builder has provided proof of adequate liability insurance of $ 5M</a:t>
            </a:r>
            <a:endParaRPr lang="en-US" sz="3000" dirty="0">
              <a:solidFill>
                <a:schemeClr val="accent6"/>
              </a:solidFill>
              <a:cs typeface="+mn-cs"/>
            </a:endParaRPr>
          </a:p>
        </p:txBody>
      </p:sp>
    </p:spTree>
    <p:extLst>
      <p:ext uri="{BB962C8B-B14F-4D97-AF65-F5344CB8AC3E}">
        <p14:creationId xmlns:p14="http://schemas.microsoft.com/office/powerpoint/2010/main" val="183000074"/>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pPr>
              <a:defRPr/>
            </a:pPr>
            <a:r>
              <a:rPr lang="en-US" dirty="0">
                <a:cs typeface="+mj-cs"/>
              </a:rPr>
              <a:t>QVM  Program  Minimum Requirements </a:t>
            </a:r>
          </a:p>
        </p:txBody>
      </p:sp>
      <p:sp>
        <p:nvSpPr>
          <p:cNvPr id="150531" name="Rectangle 3"/>
          <p:cNvSpPr>
            <a:spLocks noGrp="1" noChangeArrowheads="1"/>
          </p:cNvSpPr>
          <p:nvPr>
            <p:ph type="body" idx="1"/>
          </p:nvPr>
        </p:nvSpPr>
        <p:spPr>
          <a:xfrm>
            <a:off x="685800" y="1474108"/>
            <a:ext cx="7772400" cy="4412343"/>
          </a:xfrm>
        </p:spPr>
        <p:txBody>
          <a:bodyPr>
            <a:normAutofit/>
          </a:bodyPr>
          <a:lstStyle/>
          <a:p>
            <a:pPr marL="0" indent="0">
              <a:lnSpc>
                <a:spcPct val="80000"/>
              </a:lnSpc>
              <a:buNone/>
              <a:defRPr/>
            </a:pPr>
            <a:r>
              <a:rPr lang="en-US" sz="2800" b="0" dirty="0">
                <a:solidFill>
                  <a:schemeClr val="accent6"/>
                </a:solidFill>
                <a:effectLst/>
              </a:rPr>
              <a:t>D0114</a:t>
            </a:r>
            <a:r>
              <a:rPr lang="en-US" sz="2800" dirty="0">
                <a:solidFill>
                  <a:schemeClr val="accent6"/>
                </a:solidFill>
              </a:rPr>
              <a:t> </a:t>
            </a:r>
          </a:p>
          <a:p>
            <a:pPr marL="0" indent="0">
              <a:lnSpc>
                <a:spcPct val="80000"/>
              </a:lnSpc>
              <a:buNone/>
              <a:defRPr/>
            </a:pPr>
            <a:r>
              <a:rPr lang="en-US" sz="2800" b="0" dirty="0">
                <a:solidFill>
                  <a:schemeClr val="accent6"/>
                </a:solidFill>
                <a:effectLst/>
              </a:rPr>
              <a:t>Emissions Certificate requirements reviewed</a:t>
            </a:r>
            <a:br>
              <a:rPr lang="en-US" sz="2800" b="0" dirty="0">
                <a:solidFill>
                  <a:schemeClr val="accent6"/>
                </a:solidFill>
                <a:effectLst/>
              </a:rPr>
            </a:br>
            <a:r>
              <a:rPr lang="en-US" sz="2800" b="0" dirty="0">
                <a:solidFill>
                  <a:schemeClr val="accent6"/>
                </a:solidFill>
                <a:effectLst/>
              </a:rPr>
              <a:t>Type: ____Dyno ___Chassis.</a:t>
            </a:r>
            <a:br>
              <a:rPr lang="en-US" sz="2800" b="0" dirty="0">
                <a:solidFill>
                  <a:schemeClr val="accent6"/>
                </a:solidFill>
                <a:effectLst/>
              </a:rPr>
            </a:br>
            <a:r>
              <a:rPr lang="en-US" sz="2800" b="0" dirty="0">
                <a:solidFill>
                  <a:schemeClr val="accent6"/>
                </a:solidFill>
                <a:effectLst/>
              </a:rPr>
              <a:t>Reviewed for compliance, and if required, additional pathway to compliance</a:t>
            </a:r>
          </a:p>
          <a:p>
            <a:pPr marL="0" indent="0">
              <a:lnSpc>
                <a:spcPct val="80000"/>
              </a:lnSpc>
              <a:buNone/>
              <a:defRPr/>
            </a:pPr>
            <a:endParaRPr lang="en-US" sz="2800" b="0" dirty="0">
              <a:solidFill>
                <a:schemeClr val="accent6"/>
              </a:solidFill>
              <a:effectLst/>
              <a:cs typeface="+mn-cs"/>
            </a:endParaRPr>
          </a:p>
          <a:p>
            <a:pPr marL="0" indent="0">
              <a:lnSpc>
                <a:spcPct val="80000"/>
              </a:lnSpc>
              <a:buNone/>
              <a:defRPr/>
            </a:pPr>
            <a:r>
              <a:rPr lang="en-US" sz="2800" b="0" dirty="0">
                <a:solidFill>
                  <a:schemeClr val="accent6"/>
                </a:solidFill>
                <a:effectLst/>
              </a:rPr>
              <a:t>D0306</a:t>
            </a:r>
          </a:p>
          <a:p>
            <a:pPr marL="0" indent="0">
              <a:lnSpc>
                <a:spcPct val="80000"/>
              </a:lnSpc>
              <a:buNone/>
              <a:defRPr/>
            </a:pPr>
            <a:r>
              <a:rPr lang="en-US" sz="2800" b="0" dirty="0">
                <a:solidFill>
                  <a:schemeClr val="accent6"/>
                </a:solidFill>
                <a:effectLst/>
              </a:rPr>
              <a:t>"Four-corner" weight analysis conducted on each model.</a:t>
            </a:r>
            <a:r>
              <a:rPr lang="en-US" sz="2800" dirty="0">
                <a:solidFill>
                  <a:schemeClr val="accent6"/>
                </a:solidFill>
              </a:rPr>
              <a:t> </a:t>
            </a:r>
            <a:endParaRPr lang="en-US" sz="3000" dirty="0">
              <a:solidFill>
                <a:schemeClr val="accent6"/>
              </a:solidFill>
              <a:cs typeface="+mn-cs"/>
            </a:endParaRPr>
          </a:p>
        </p:txBody>
      </p:sp>
    </p:spTree>
    <p:extLst>
      <p:ext uri="{BB962C8B-B14F-4D97-AF65-F5344CB8AC3E}">
        <p14:creationId xmlns:p14="http://schemas.microsoft.com/office/powerpoint/2010/main" val="17644520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altLang="en-US" sz="3600" b="1" dirty="0">
                <a:solidFill>
                  <a:schemeClr val="bg2">
                    <a:lumMod val="75000"/>
                  </a:schemeClr>
                </a:solidFill>
                <a:latin typeface="+mn-lt"/>
              </a:rPr>
              <a:t>ANSI- Essential Requirements </a:t>
            </a:r>
            <a:br>
              <a:rPr lang="en-US" altLang="en-US" sz="3600" b="1" dirty="0">
                <a:solidFill>
                  <a:schemeClr val="bg2">
                    <a:lumMod val="75000"/>
                  </a:schemeClr>
                </a:solidFill>
                <a:latin typeface="+mn-lt"/>
              </a:rPr>
            </a:br>
            <a:r>
              <a:rPr lang="en-US" altLang="en-US" sz="3600" b="1" dirty="0">
                <a:solidFill>
                  <a:schemeClr val="bg2">
                    <a:lumMod val="75000"/>
                  </a:schemeClr>
                </a:solidFill>
                <a:latin typeface="+mn-lt"/>
              </a:rPr>
              <a:t>and Due Process</a:t>
            </a:r>
            <a:endParaRPr lang="en-US" sz="3600" b="1" dirty="0">
              <a:solidFill>
                <a:schemeClr val="bg2">
                  <a:lumMod val="75000"/>
                </a:schemeClr>
              </a:solidFill>
              <a:latin typeface="+mn-lt"/>
            </a:endParaRPr>
          </a:p>
        </p:txBody>
      </p:sp>
      <p:sp>
        <p:nvSpPr>
          <p:cNvPr id="15" name="Content Placeholder 14"/>
          <p:cNvSpPr>
            <a:spLocks noGrp="1"/>
          </p:cNvSpPr>
          <p:nvPr>
            <p:ph idx="1"/>
          </p:nvPr>
        </p:nvSpPr>
        <p:spPr>
          <a:xfrm>
            <a:off x="431800" y="1643954"/>
            <a:ext cx="8229600" cy="4837809"/>
          </a:xfrm>
        </p:spPr>
        <p:txBody>
          <a:bodyPr>
            <a:normAutofit/>
          </a:bodyPr>
          <a:lstStyle/>
          <a:p>
            <a:r>
              <a:rPr lang="en-US" altLang="en-US" dirty="0">
                <a:solidFill>
                  <a:schemeClr val="bg1"/>
                </a:solidFill>
              </a:rPr>
              <a:t>Facilitates the development of American National Standards (ANS) by accrediting the procedures of Standard Developing Organizations (SDO’s) as Accredited Standards Developers (ASD’s)</a:t>
            </a:r>
          </a:p>
          <a:p>
            <a:r>
              <a:rPr lang="en-US" altLang="en-US" dirty="0">
                <a:solidFill>
                  <a:schemeClr val="bg1"/>
                </a:solidFill>
              </a:rPr>
              <a:t>SDO’s are required to adhere to a set of requirements called “ANSI Essential Requirements” </a:t>
            </a:r>
          </a:p>
          <a:p>
            <a:r>
              <a:rPr lang="en-US" altLang="en-US" dirty="0">
                <a:solidFill>
                  <a:schemeClr val="bg1"/>
                </a:solidFill>
              </a:rPr>
              <a:t>Due Process- key to ensuring that all ANS’s are developed in an environment that is:</a:t>
            </a:r>
          </a:p>
          <a:p>
            <a:pPr lvl="1"/>
            <a:r>
              <a:rPr lang="en-US" altLang="en-US" dirty="0">
                <a:solidFill>
                  <a:schemeClr val="bg1"/>
                </a:solidFill>
              </a:rPr>
              <a:t>Equitable</a:t>
            </a:r>
          </a:p>
          <a:p>
            <a:pPr lvl="1"/>
            <a:r>
              <a:rPr lang="en-US" altLang="en-US" dirty="0">
                <a:solidFill>
                  <a:schemeClr val="bg1"/>
                </a:solidFill>
              </a:rPr>
              <a:t>Accessible</a:t>
            </a:r>
          </a:p>
          <a:p>
            <a:pPr lvl="1"/>
            <a:r>
              <a:rPr lang="en-US" altLang="en-US" dirty="0">
                <a:solidFill>
                  <a:schemeClr val="bg1"/>
                </a:solidFill>
              </a:rPr>
              <a:t>Responsive to the requirements of its various stakeholders</a:t>
            </a:r>
          </a:p>
          <a:p>
            <a:pPr>
              <a:buNone/>
            </a:pPr>
            <a:endParaRPr lang="en-US" sz="2400" dirty="0">
              <a:solidFill>
                <a:schemeClr val="bg1"/>
              </a:solidFill>
            </a:endParaRPr>
          </a:p>
        </p:txBody>
      </p:sp>
    </p:spTree>
    <p:extLst>
      <p:ext uri="{BB962C8B-B14F-4D97-AF65-F5344CB8AC3E}">
        <p14:creationId xmlns:p14="http://schemas.microsoft.com/office/powerpoint/2010/main" val="1088354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pPr>
              <a:defRPr/>
            </a:pPr>
            <a:r>
              <a:rPr lang="en-US" dirty="0">
                <a:cs typeface="+mj-cs"/>
              </a:rPr>
              <a:t>QVM  Program  Minimum Requirements </a:t>
            </a:r>
          </a:p>
        </p:txBody>
      </p:sp>
      <p:sp>
        <p:nvSpPr>
          <p:cNvPr id="150531" name="Rectangle 3"/>
          <p:cNvSpPr>
            <a:spLocks noGrp="1" noChangeArrowheads="1"/>
          </p:cNvSpPr>
          <p:nvPr>
            <p:ph type="body" idx="1"/>
          </p:nvPr>
        </p:nvSpPr>
        <p:spPr>
          <a:xfrm>
            <a:off x="685800" y="1474108"/>
            <a:ext cx="7772400" cy="4412343"/>
          </a:xfrm>
        </p:spPr>
        <p:txBody>
          <a:bodyPr>
            <a:normAutofit/>
          </a:bodyPr>
          <a:lstStyle/>
          <a:p>
            <a:pPr marL="0" indent="0">
              <a:lnSpc>
                <a:spcPct val="80000"/>
              </a:lnSpc>
              <a:buNone/>
              <a:defRPr/>
            </a:pPr>
            <a:endParaRPr lang="en-US" sz="2800" b="0" dirty="0">
              <a:solidFill>
                <a:schemeClr val="accent6"/>
              </a:solidFill>
              <a:effectLst/>
            </a:endParaRPr>
          </a:p>
          <a:p>
            <a:pPr marL="0" indent="0">
              <a:lnSpc>
                <a:spcPct val="80000"/>
              </a:lnSpc>
              <a:buNone/>
              <a:defRPr/>
            </a:pPr>
            <a:r>
              <a:rPr lang="en-US" sz="2800" b="0" dirty="0">
                <a:solidFill>
                  <a:schemeClr val="accent6"/>
                </a:solidFill>
                <a:effectLst/>
              </a:rPr>
              <a:t>D0603</a:t>
            </a:r>
            <a:r>
              <a:rPr lang="en-US" sz="2800" dirty="0">
                <a:solidFill>
                  <a:schemeClr val="accent6"/>
                </a:solidFill>
              </a:rPr>
              <a:t> </a:t>
            </a:r>
          </a:p>
          <a:p>
            <a:pPr marL="0" indent="0">
              <a:lnSpc>
                <a:spcPct val="80000"/>
              </a:lnSpc>
              <a:buNone/>
              <a:defRPr/>
            </a:pPr>
            <a:r>
              <a:rPr lang="en-US" sz="2800" b="0" dirty="0">
                <a:solidFill>
                  <a:schemeClr val="accent6"/>
                </a:solidFill>
                <a:effectLst/>
              </a:rPr>
              <a:t>Vehicle sign-off is complete and the Final Stage Manufacturer Label is checked for accuracy and installation.  OEM label is not removed</a:t>
            </a:r>
          </a:p>
          <a:p>
            <a:pPr marL="0" indent="0">
              <a:lnSpc>
                <a:spcPct val="80000"/>
              </a:lnSpc>
              <a:buNone/>
              <a:defRPr/>
            </a:pPr>
            <a:endParaRPr lang="en-US" sz="2800" b="0" dirty="0">
              <a:solidFill>
                <a:schemeClr val="accent6"/>
              </a:solidFill>
              <a:effectLst/>
            </a:endParaRPr>
          </a:p>
          <a:p>
            <a:pPr marL="0" indent="0">
              <a:lnSpc>
                <a:spcPct val="80000"/>
              </a:lnSpc>
              <a:buNone/>
              <a:defRPr/>
            </a:pPr>
            <a:endParaRPr lang="en-US" sz="2800" b="0" dirty="0">
              <a:solidFill>
                <a:schemeClr val="accent6"/>
              </a:solidFill>
              <a:effectLst/>
            </a:endParaRPr>
          </a:p>
          <a:p>
            <a:pPr marL="0" indent="0">
              <a:lnSpc>
                <a:spcPct val="80000"/>
              </a:lnSpc>
              <a:buNone/>
              <a:defRPr/>
            </a:pPr>
            <a:r>
              <a:rPr lang="en-US" sz="2800" b="0" dirty="0">
                <a:solidFill>
                  <a:schemeClr val="accent6"/>
                </a:solidFill>
                <a:effectLst/>
              </a:rPr>
              <a:t>D0607</a:t>
            </a:r>
            <a:r>
              <a:rPr lang="en-US" sz="2800" dirty="0">
                <a:solidFill>
                  <a:schemeClr val="accent6"/>
                </a:solidFill>
              </a:rPr>
              <a:t> </a:t>
            </a:r>
          </a:p>
          <a:p>
            <a:pPr marL="0" indent="0">
              <a:lnSpc>
                <a:spcPct val="80000"/>
              </a:lnSpc>
              <a:buNone/>
              <a:defRPr/>
            </a:pPr>
            <a:r>
              <a:rPr lang="en-US" sz="2800" b="0" dirty="0">
                <a:solidFill>
                  <a:schemeClr val="accent6"/>
                </a:solidFill>
                <a:effectLst/>
              </a:rPr>
              <a:t>A passenger/cargo capacity label is installed.</a:t>
            </a:r>
            <a:r>
              <a:rPr lang="en-US" sz="2800" dirty="0">
                <a:solidFill>
                  <a:schemeClr val="accent6"/>
                </a:solidFill>
              </a:rPr>
              <a:t> </a:t>
            </a:r>
          </a:p>
          <a:p>
            <a:pPr marL="0" indent="0">
              <a:lnSpc>
                <a:spcPct val="80000"/>
              </a:lnSpc>
              <a:buNone/>
              <a:defRPr/>
            </a:pPr>
            <a:endParaRPr lang="en-US" sz="3000" dirty="0">
              <a:solidFill>
                <a:schemeClr val="accent6"/>
              </a:solidFill>
              <a:cs typeface="+mn-cs"/>
            </a:endParaRPr>
          </a:p>
        </p:txBody>
      </p:sp>
    </p:spTree>
    <p:extLst>
      <p:ext uri="{BB962C8B-B14F-4D97-AF65-F5344CB8AC3E}">
        <p14:creationId xmlns:p14="http://schemas.microsoft.com/office/powerpoint/2010/main" val="299562447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pPr>
              <a:defRPr/>
            </a:pPr>
            <a:r>
              <a:rPr lang="en-US" dirty="0">
                <a:cs typeface="+mj-cs"/>
              </a:rPr>
              <a:t>QVM  Program  Minimum Requirements </a:t>
            </a:r>
          </a:p>
        </p:txBody>
      </p:sp>
      <p:sp>
        <p:nvSpPr>
          <p:cNvPr id="150531" name="Rectangle 3"/>
          <p:cNvSpPr>
            <a:spLocks noGrp="1" noChangeArrowheads="1"/>
          </p:cNvSpPr>
          <p:nvPr>
            <p:ph type="body" idx="1"/>
          </p:nvPr>
        </p:nvSpPr>
        <p:spPr>
          <a:xfrm>
            <a:off x="685800" y="1474108"/>
            <a:ext cx="7772400" cy="4412343"/>
          </a:xfrm>
        </p:spPr>
        <p:txBody>
          <a:bodyPr>
            <a:normAutofit/>
          </a:bodyPr>
          <a:lstStyle/>
          <a:p>
            <a:pPr marL="0" indent="0">
              <a:lnSpc>
                <a:spcPct val="80000"/>
              </a:lnSpc>
              <a:buNone/>
              <a:defRPr/>
            </a:pPr>
            <a:endParaRPr lang="en-US" sz="2800" b="0" dirty="0">
              <a:effectLst/>
            </a:endParaRPr>
          </a:p>
          <a:p>
            <a:pPr marL="0" indent="0">
              <a:lnSpc>
                <a:spcPct val="80000"/>
              </a:lnSpc>
              <a:buNone/>
              <a:defRPr/>
            </a:pPr>
            <a:endParaRPr lang="en-US" sz="2800" b="0" dirty="0">
              <a:effectLst/>
            </a:endParaRPr>
          </a:p>
          <a:p>
            <a:pPr marL="0" indent="0">
              <a:lnSpc>
                <a:spcPct val="80000"/>
              </a:lnSpc>
              <a:buNone/>
              <a:defRPr/>
            </a:pPr>
            <a:r>
              <a:rPr lang="en-US" sz="2800" b="0" dirty="0">
                <a:solidFill>
                  <a:schemeClr val="accent6"/>
                </a:solidFill>
                <a:effectLst/>
              </a:rPr>
              <a:t>D0609</a:t>
            </a:r>
            <a:r>
              <a:rPr lang="en-US" sz="2800" dirty="0">
                <a:solidFill>
                  <a:schemeClr val="accent6"/>
                </a:solidFill>
              </a:rPr>
              <a:t> </a:t>
            </a:r>
          </a:p>
          <a:p>
            <a:pPr marL="0" indent="0">
              <a:lnSpc>
                <a:spcPct val="80000"/>
              </a:lnSpc>
              <a:buNone/>
              <a:defRPr/>
            </a:pPr>
            <a:r>
              <a:rPr lang="en-US" sz="2800" b="0" dirty="0">
                <a:solidFill>
                  <a:schemeClr val="accent6"/>
                </a:solidFill>
                <a:effectLst/>
              </a:rPr>
              <a:t>Inspection hoist or pit is available.</a:t>
            </a:r>
            <a:r>
              <a:rPr lang="en-US" sz="2800" dirty="0"/>
              <a:t> </a:t>
            </a:r>
            <a:endParaRPr lang="en-US" sz="2800" b="0" dirty="0">
              <a:solidFill>
                <a:schemeClr val="accent6"/>
              </a:solidFill>
              <a:effectLst/>
            </a:endParaRPr>
          </a:p>
          <a:p>
            <a:pPr marL="0" indent="0">
              <a:lnSpc>
                <a:spcPct val="80000"/>
              </a:lnSpc>
              <a:buNone/>
              <a:defRPr/>
            </a:pPr>
            <a:endParaRPr lang="en-US" sz="2800" b="0" dirty="0">
              <a:solidFill>
                <a:schemeClr val="accent6"/>
              </a:solidFill>
              <a:effectLst/>
            </a:endParaRPr>
          </a:p>
          <a:p>
            <a:pPr marL="0" indent="0">
              <a:lnSpc>
                <a:spcPct val="80000"/>
              </a:lnSpc>
              <a:buNone/>
              <a:defRPr/>
            </a:pPr>
            <a:endParaRPr lang="en-US" sz="2800" b="0" dirty="0">
              <a:solidFill>
                <a:schemeClr val="accent6"/>
              </a:solidFill>
              <a:effectLst/>
            </a:endParaRPr>
          </a:p>
          <a:p>
            <a:pPr marL="0" indent="0">
              <a:lnSpc>
                <a:spcPct val="80000"/>
              </a:lnSpc>
              <a:buNone/>
              <a:defRPr/>
            </a:pPr>
            <a:r>
              <a:rPr lang="en-US" sz="2800" b="0" dirty="0">
                <a:solidFill>
                  <a:schemeClr val="accent6"/>
                </a:solidFill>
                <a:effectLst/>
              </a:rPr>
              <a:t>E0404</a:t>
            </a:r>
            <a:r>
              <a:rPr lang="en-US" sz="2800" dirty="0">
                <a:solidFill>
                  <a:schemeClr val="accent6"/>
                </a:solidFill>
              </a:rPr>
              <a:t> </a:t>
            </a:r>
          </a:p>
          <a:p>
            <a:pPr marL="0" indent="0">
              <a:lnSpc>
                <a:spcPct val="80000"/>
              </a:lnSpc>
              <a:buNone/>
              <a:defRPr/>
            </a:pPr>
            <a:r>
              <a:rPr lang="en-US" sz="2800" b="0" dirty="0">
                <a:solidFill>
                  <a:schemeClr val="accent6"/>
                </a:solidFill>
                <a:effectLst/>
              </a:rPr>
              <a:t>Engineering sign-off and FMVSS 105 compliance on revised spring rate or ride height</a:t>
            </a:r>
          </a:p>
        </p:txBody>
      </p:sp>
    </p:spTree>
    <p:extLst>
      <p:ext uri="{BB962C8B-B14F-4D97-AF65-F5344CB8AC3E}">
        <p14:creationId xmlns:p14="http://schemas.microsoft.com/office/powerpoint/2010/main" val="2044811867"/>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5" y="800806"/>
            <a:ext cx="8229600" cy="748144"/>
          </a:xfrm>
        </p:spPr>
        <p:txBody>
          <a:bodyPr/>
          <a:lstStyle/>
          <a:p>
            <a:r>
              <a:rPr lang="en-US" dirty="0"/>
              <a:t>Transit Incomplete Vehicle Manual (IVM)</a:t>
            </a:r>
          </a:p>
        </p:txBody>
      </p:sp>
      <p:sp>
        <p:nvSpPr>
          <p:cNvPr id="3" name="Content Placeholder 2"/>
          <p:cNvSpPr>
            <a:spLocks noGrp="1"/>
          </p:cNvSpPr>
          <p:nvPr>
            <p:ph idx="1"/>
          </p:nvPr>
        </p:nvSpPr>
        <p:spPr>
          <a:xfrm>
            <a:off x="457201" y="1721365"/>
            <a:ext cx="4408311" cy="3730111"/>
          </a:xfrm>
        </p:spPr>
        <p:txBody>
          <a:bodyPr>
            <a:normAutofit lnSpcReduction="10000"/>
          </a:bodyPr>
          <a:lstStyle/>
          <a:p>
            <a:pPr>
              <a:buClr>
                <a:srgbClr val="F2B410"/>
              </a:buClr>
            </a:pPr>
            <a:r>
              <a:rPr lang="en-US" dirty="0">
                <a:solidFill>
                  <a:schemeClr val="accent6"/>
                </a:solidFill>
              </a:rPr>
              <a:t>Available on web site </a:t>
            </a:r>
            <a:r>
              <a:rPr lang="en-US" sz="2000" dirty="0">
                <a:solidFill>
                  <a:schemeClr val="accent6"/>
                </a:solidFill>
              </a:rPr>
              <a:t>www.fleet.ford.com/truckbbas</a:t>
            </a:r>
            <a:r>
              <a:rPr lang="en-US" dirty="0">
                <a:solidFill>
                  <a:schemeClr val="accent6"/>
                </a:solidFill>
              </a:rPr>
              <a:t> under “Publications”</a:t>
            </a:r>
          </a:p>
          <a:p>
            <a:pPr>
              <a:buClr>
                <a:srgbClr val="F2B410"/>
              </a:buClr>
            </a:pPr>
            <a:endParaRPr lang="en-US" dirty="0">
              <a:solidFill>
                <a:schemeClr val="accent6"/>
              </a:solidFill>
            </a:endParaRPr>
          </a:p>
          <a:p>
            <a:pPr>
              <a:buClr>
                <a:srgbClr val="F2B410"/>
              </a:buClr>
            </a:pPr>
            <a:r>
              <a:rPr lang="en-US" dirty="0">
                <a:solidFill>
                  <a:schemeClr val="accent6"/>
                </a:solidFill>
              </a:rPr>
              <a:t>Max frontal areas</a:t>
            </a:r>
          </a:p>
          <a:p>
            <a:pPr>
              <a:buClr>
                <a:srgbClr val="F2B410"/>
              </a:buClr>
            </a:pPr>
            <a:endParaRPr lang="en-US" dirty="0">
              <a:solidFill>
                <a:schemeClr val="accent6"/>
              </a:solidFill>
            </a:endParaRPr>
          </a:p>
          <a:p>
            <a:pPr>
              <a:buClr>
                <a:srgbClr val="F2B410"/>
              </a:buClr>
            </a:pPr>
            <a:r>
              <a:rPr lang="en-US" dirty="0">
                <a:solidFill>
                  <a:schemeClr val="accent6"/>
                </a:solidFill>
              </a:rPr>
              <a:t>Max Vertical CG’s,</a:t>
            </a:r>
          </a:p>
          <a:p>
            <a:pPr marL="0" indent="0">
              <a:buClr>
                <a:srgbClr val="F2B410"/>
              </a:buClr>
              <a:buNone/>
            </a:pPr>
            <a:endParaRPr lang="en-US" dirty="0">
              <a:solidFill>
                <a:schemeClr val="accent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942" y="1650881"/>
            <a:ext cx="3298648" cy="42549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467782"/>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4025" y="874186"/>
            <a:ext cx="8229600" cy="584199"/>
          </a:xfrm>
        </p:spPr>
        <p:txBody>
          <a:bodyPr>
            <a:normAutofit fontScale="90000"/>
          </a:bodyPr>
          <a:lstStyle/>
          <a:p>
            <a:r>
              <a:rPr dirty="0"/>
              <a:t>FMVSS 105 Compliance</a:t>
            </a:r>
            <a:endParaRPr lang="en-US" dirty="0"/>
          </a:p>
        </p:txBody>
      </p:sp>
      <p:sp>
        <p:nvSpPr>
          <p:cNvPr id="6" name="TextBox 5"/>
          <p:cNvSpPr txBox="1"/>
          <p:nvPr/>
        </p:nvSpPr>
        <p:spPr>
          <a:xfrm>
            <a:off x="576072" y="1561340"/>
            <a:ext cx="8055864" cy="3847207"/>
          </a:xfrm>
          <a:prstGeom prst="rect">
            <a:avLst/>
          </a:prstGeom>
          <a:noFill/>
        </p:spPr>
        <p:txBody>
          <a:bodyPr wrap="square" rtlCol="0">
            <a:spAutoFit/>
          </a:bodyPr>
          <a:lstStyle/>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This vehicle when completed, will conform to Standard 105, Hydraulic and Electric Brake Systems, if no alterations, modifications, or replacements are made to the following:</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Service or parking brake system</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Antilock brake system</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Vacuum system</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Wheels and tires</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Brake system indicator lamp and wiring</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Brake system reservoir label is not to be obstructed by additional underhood </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components</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a:t>
            </a:r>
            <a:r>
              <a:rPr lang="en-US" dirty="0">
                <a:solidFill>
                  <a:srgbClr val="FFFF00"/>
                </a:solidFill>
                <a:latin typeface="Arial" pitchFamily="34" charset="0"/>
                <a:ea typeface="ＭＳ Ｐゴシック" pitchFamily="34" charset="-128"/>
              </a:rPr>
              <a:t>Suspension ride height or spring rate*</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Hydro-Boost system</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Power Steering pump and lines if used with Hydro-boost</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Engine belt drive system</a:t>
            </a:r>
          </a:p>
          <a:p>
            <a:pPr defTabSz="914400" fontAlgn="base">
              <a:spcBef>
                <a:spcPct val="0"/>
              </a:spcBef>
              <a:spcAft>
                <a:spcPct val="0"/>
              </a:spcAft>
            </a:pPr>
            <a:r>
              <a:rPr lang="en-US" sz="1600" dirty="0">
                <a:solidFill>
                  <a:srgbClr val="F7F600"/>
                </a:solidFill>
                <a:latin typeface="Arial" pitchFamily="34" charset="0"/>
                <a:ea typeface="ＭＳ Ｐゴシック" pitchFamily="34" charset="-128"/>
              </a:rPr>
              <a:t>– Wheelbase</a:t>
            </a:r>
          </a:p>
        </p:txBody>
      </p:sp>
    </p:spTree>
    <p:extLst>
      <p:ext uri="{BB962C8B-B14F-4D97-AF65-F5344CB8AC3E}">
        <p14:creationId xmlns:p14="http://schemas.microsoft.com/office/powerpoint/2010/main" val="3038445774"/>
      </p:ext>
    </p:extLst>
  </p:cSld>
  <p:clrMapOvr>
    <a:masterClrMapping/>
  </p:clrMapOvr>
  <p:transition spd="slow">
    <p:pull dir="d"/>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4025" y="874186"/>
            <a:ext cx="8229600" cy="584199"/>
          </a:xfrm>
        </p:spPr>
        <p:txBody>
          <a:bodyPr>
            <a:normAutofit fontScale="90000"/>
          </a:bodyPr>
          <a:lstStyle/>
          <a:p>
            <a:r>
              <a:t>FMVSS 105 Compliance</a:t>
            </a:r>
            <a:endParaRPr lang="en-US" dirty="0"/>
          </a:p>
        </p:txBody>
      </p:sp>
      <p:sp>
        <p:nvSpPr>
          <p:cNvPr id="6" name="Rectangle 5"/>
          <p:cNvSpPr/>
          <p:nvPr/>
        </p:nvSpPr>
        <p:spPr>
          <a:xfrm>
            <a:off x="356616" y="1566501"/>
            <a:ext cx="8540496" cy="4031873"/>
          </a:xfrm>
          <a:prstGeom prst="rect">
            <a:avLst/>
          </a:prstGeom>
        </p:spPr>
        <p:txBody>
          <a:bodyPr wrap="square">
            <a:spAutoFit/>
          </a:bodyPr>
          <a:lstStyle/>
          <a:p>
            <a:pPr defTabSz="914400" fontAlgn="base">
              <a:spcBef>
                <a:spcPct val="0"/>
              </a:spcBef>
              <a:spcAft>
                <a:spcPct val="0"/>
              </a:spcAft>
            </a:pPr>
            <a:r>
              <a:rPr lang="en-US" sz="3200" dirty="0">
                <a:solidFill>
                  <a:srgbClr val="F7F600"/>
                </a:solidFill>
                <a:latin typeface="Arial" pitchFamily="34" charset="0"/>
                <a:ea typeface="ＭＳ Ｐゴシック" pitchFamily="34" charset="-128"/>
              </a:rPr>
              <a:t>Aftermarket rear suspensions:</a:t>
            </a:r>
          </a:p>
          <a:p>
            <a:pPr defTabSz="914400" fontAlgn="base">
              <a:spcBef>
                <a:spcPct val="0"/>
              </a:spcBef>
              <a:spcAft>
                <a:spcPct val="0"/>
              </a:spcAft>
            </a:pPr>
            <a:endParaRPr lang="en-US" sz="3200" dirty="0">
              <a:solidFill>
                <a:srgbClr val="F7F600"/>
              </a:solidFill>
              <a:latin typeface="Arial" pitchFamily="34" charset="0"/>
              <a:ea typeface="ＭＳ Ｐゴシック" pitchFamily="34" charset="-128"/>
            </a:endParaRPr>
          </a:p>
          <a:p>
            <a:pPr defTabSz="914400" fontAlgn="base">
              <a:spcBef>
                <a:spcPct val="0"/>
              </a:spcBef>
              <a:spcAft>
                <a:spcPct val="0"/>
              </a:spcAft>
            </a:pPr>
            <a:r>
              <a:rPr lang="en-US" sz="3200" dirty="0">
                <a:solidFill>
                  <a:srgbClr val="F7F600"/>
                </a:solidFill>
                <a:latin typeface="Arial" pitchFamily="34" charset="0"/>
                <a:ea typeface="ＭＳ Ｐゴシック" pitchFamily="34" charset="-128"/>
              </a:rPr>
              <a:t>If a final stage manufacturer modifies the suspension ride height or spring rate of the factory-equipped vehicle, then they are responsible for engineering analysis or physical testing to ensure compliance and sign-off to Standard 105 </a:t>
            </a:r>
          </a:p>
        </p:txBody>
      </p:sp>
    </p:spTree>
    <p:extLst>
      <p:ext uri="{BB962C8B-B14F-4D97-AF65-F5344CB8AC3E}">
        <p14:creationId xmlns:p14="http://schemas.microsoft.com/office/powerpoint/2010/main" val="3630901799"/>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pPr>
              <a:defRPr/>
            </a:pPr>
            <a:r>
              <a:rPr lang="en-US" dirty="0">
                <a:cs typeface="+mj-cs"/>
              </a:rPr>
              <a:t>QVM Programs </a:t>
            </a:r>
          </a:p>
        </p:txBody>
      </p:sp>
      <p:sp>
        <p:nvSpPr>
          <p:cNvPr id="150531" name="Rectangle 3"/>
          <p:cNvSpPr>
            <a:spLocks noGrp="1" noChangeArrowheads="1"/>
          </p:cNvSpPr>
          <p:nvPr>
            <p:ph type="body" idx="1"/>
          </p:nvPr>
        </p:nvSpPr>
        <p:spPr>
          <a:xfrm>
            <a:off x="685800" y="1474108"/>
            <a:ext cx="7772400" cy="4412343"/>
          </a:xfrm>
        </p:spPr>
        <p:txBody>
          <a:bodyPr>
            <a:normAutofit/>
          </a:bodyPr>
          <a:lstStyle/>
          <a:p>
            <a:pPr>
              <a:lnSpc>
                <a:spcPct val="80000"/>
              </a:lnSpc>
              <a:defRPr/>
            </a:pPr>
            <a:r>
              <a:rPr lang="en-US" sz="3000" dirty="0">
                <a:solidFill>
                  <a:schemeClr val="accent6"/>
                </a:solidFill>
                <a:cs typeface="+mn-cs"/>
              </a:rPr>
              <a:t>QVM Contract Signed</a:t>
            </a:r>
          </a:p>
          <a:p>
            <a:pPr>
              <a:lnSpc>
                <a:spcPct val="80000"/>
              </a:lnSpc>
              <a:defRPr/>
            </a:pPr>
            <a:endParaRPr lang="en-US" sz="3000" dirty="0">
              <a:solidFill>
                <a:schemeClr val="accent6"/>
              </a:solidFill>
              <a:cs typeface="+mn-cs"/>
            </a:endParaRPr>
          </a:p>
          <a:p>
            <a:pPr>
              <a:lnSpc>
                <a:spcPct val="80000"/>
              </a:lnSpc>
              <a:defRPr/>
            </a:pPr>
            <a:r>
              <a:rPr lang="en-US" sz="3000" dirty="0">
                <a:solidFill>
                  <a:schemeClr val="accent6"/>
                </a:solidFill>
                <a:cs typeface="+mn-cs"/>
              </a:rPr>
              <a:t>Manufacturers that meet  QVM Program requirements are recognized as </a:t>
            </a:r>
            <a:r>
              <a:rPr lang="ja-JP" altLang="en-US" sz="3000" dirty="0">
                <a:solidFill>
                  <a:schemeClr val="accent6"/>
                </a:solidFill>
                <a:latin typeface="Arial"/>
                <a:cs typeface="+mn-cs"/>
              </a:rPr>
              <a:t>“</a:t>
            </a:r>
            <a:r>
              <a:rPr lang="en-US" sz="3000" dirty="0">
                <a:solidFill>
                  <a:schemeClr val="accent6"/>
                </a:solidFill>
                <a:cs typeface="+mn-cs"/>
              </a:rPr>
              <a:t>participants</a:t>
            </a:r>
            <a:r>
              <a:rPr lang="ja-JP" altLang="en-US" sz="3000" dirty="0">
                <a:solidFill>
                  <a:schemeClr val="accent6"/>
                </a:solidFill>
                <a:latin typeface="Arial"/>
                <a:cs typeface="+mn-cs"/>
              </a:rPr>
              <a:t>”</a:t>
            </a:r>
            <a:r>
              <a:rPr lang="en-US" sz="3000" dirty="0">
                <a:solidFill>
                  <a:schemeClr val="accent6"/>
                </a:solidFill>
                <a:cs typeface="+mn-cs"/>
              </a:rPr>
              <a:t> and can advertise accordingly</a:t>
            </a:r>
          </a:p>
          <a:p>
            <a:pPr>
              <a:lnSpc>
                <a:spcPct val="80000"/>
              </a:lnSpc>
              <a:defRPr/>
            </a:pPr>
            <a:endParaRPr lang="en-US" sz="3000" dirty="0">
              <a:solidFill>
                <a:schemeClr val="accent6"/>
              </a:solidFill>
              <a:cs typeface="+mn-cs"/>
            </a:endParaRPr>
          </a:p>
          <a:p>
            <a:pPr marL="0" indent="0">
              <a:lnSpc>
                <a:spcPct val="80000"/>
              </a:lnSpc>
              <a:buNone/>
              <a:defRPr/>
            </a:pPr>
            <a:endParaRPr lang="en-US" sz="3000" dirty="0">
              <a:solidFill>
                <a:schemeClr val="accent6"/>
              </a:solidFill>
              <a:cs typeface="+mn-cs"/>
            </a:endParaRPr>
          </a:p>
        </p:txBody>
      </p:sp>
      <p:pic>
        <p:nvPicPr>
          <p:cNvPr id="4" name="Picture 5" descr="QVM_large_clean_2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0" y="4273551"/>
            <a:ext cx="2895601" cy="1001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QVM_small_clean_1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800" y="4159250"/>
            <a:ext cx="224790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779921"/>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idx="4294967295"/>
          </p:nvPr>
        </p:nvSpPr>
        <p:spPr>
          <a:xfrm>
            <a:off x="0" y="883885"/>
            <a:ext cx="9144000" cy="669926"/>
          </a:xfrm>
        </p:spPr>
        <p:txBody>
          <a:bodyPr>
            <a:noAutofit/>
          </a:bodyPr>
          <a:lstStyle/>
          <a:p>
            <a:pPr algn="ctr"/>
            <a:br>
              <a:rPr lang="en-US" dirty="0"/>
            </a:br>
            <a:r>
              <a:rPr lang="en-US" b="1" dirty="0"/>
              <a:t>Special Vehicle Engineering</a:t>
            </a:r>
          </a:p>
        </p:txBody>
      </p:sp>
      <p:sp>
        <p:nvSpPr>
          <p:cNvPr id="7" name="Content Placeholder 6"/>
          <p:cNvSpPr>
            <a:spLocks noGrp="1"/>
          </p:cNvSpPr>
          <p:nvPr>
            <p:ph idx="4294967295"/>
          </p:nvPr>
        </p:nvSpPr>
        <p:spPr>
          <a:xfrm>
            <a:off x="0" y="5414674"/>
            <a:ext cx="9144000" cy="579438"/>
          </a:xfrm>
        </p:spPr>
        <p:txBody>
          <a:bodyPr rtlCol="0">
            <a:normAutofit fontScale="85000" lnSpcReduction="20000"/>
          </a:bodyPr>
          <a:lstStyle/>
          <a:p>
            <a:pPr marL="0" indent="0" algn="ctr">
              <a:lnSpc>
                <a:spcPct val="80000"/>
              </a:lnSpc>
              <a:spcBef>
                <a:spcPts val="600"/>
              </a:spcBef>
              <a:buNone/>
              <a:defRPr/>
            </a:pPr>
            <a:r>
              <a:rPr lang="en-US" sz="2400" dirty="0">
                <a:ea typeface="+mn-ea"/>
              </a:rPr>
              <a:t>E-mail:</a:t>
            </a:r>
            <a:r>
              <a:rPr lang="en-US" sz="2400" dirty="0">
                <a:solidFill>
                  <a:srgbClr val="FFFF00"/>
                </a:solidFill>
                <a:ea typeface="+mn-ea"/>
              </a:rPr>
              <a:t> </a:t>
            </a:r>
            <a:r>
              <a:rPr lang="en-US" sz="2400" dirty="0">
                <a:solidFill>
                  <a:srgbClr val="FFCC00"/>
                </a:solidFill>
                <a:ea typeface="+mn-ea"/>
              </a:rPr>
              <a:t>bbasqa@ford.com</a:t>
            </a:r>
            <a:r>
              <a:rPr lang="en-US" sz="2400" dirty="0">
                <a:solidFill>
                  <a:srgbClr val="ED4519"/>
                </a:solidFill>
                <a:ea typeface="+mn-ea"/>
              </a:rPr>
              <a:t> </a:t>
            </a:r>
            <a:r>
              <a:rPr lang="en-US" sz="2400" dirty="0">
                <a:solidFill>
                  <a:srgbClr val="FFFF00"/>
                </a:solidFill>
                <a:ea typeface="+mn-ea"/>
              </a:rPr>
              <a:t>    </a:t>
            </a:r>
            <a:r>
              <a:rPr lang="en-US" sz="2400" dirty="0">
                <a:ea typeface="+mn-ea"/>
              </a:rPr>
              <a:t>Phone: </a:t>
            </a:r>
            <a:r>
              <a:rPr lang="en-US" sz="2400" dirty="0">
                <a:solidFill>
                  <a:srgbClr val="FFCC00"/>
                </a:solidFill>
                <a:ea typeface="+mn-ea"/>
              </a:rPr>
              <a:t>1-877-840-4338</a:t>
            </a:r>
          </a:p>
          <a:p>
            <a:pPr marL="0" indent="0" algn="ctr">
              <a:lnSpc>
                <a:spcPct val="80000"/>
              </a:lnSpc>
              <a:spcBef>
                <a:spcPts val="600"/>
              </a:spcBef>
              <a:buNone/>
              <a:defRPr/>
            </a:pPr>
            <a:r>
              <a:rPr lang="en-US" sz="2400" dirty="0">
                <a:ea typeface="+mn-ea"/>
              </a:rPr>
              <a:t>Web Site: </a:t>
            </a:r>
            <a:r>
              <a:rPr lang="en-US" sz="2400" dirty="0">
                <a:solidFill>
                  <a:srgbClr val="FFCC00"/>
                </a:solidFill>
                <a:ea typeface="+mn-ea"/>
              </a:rPr>
              <a:t>www.fleet.ford.com/truckbbas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52" y="1474789"/>
            <a:ext cx="6126496" cy="3837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7775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Date Placeholder 2"/>
          <p:cNvSpPr>
            <a:spLocks noGrp="1"/>
          </p:cNvSpPr>
          <p:nvPr>
            <p:ph type="dt" sz="half" idx="4294967295"/>
          </p:nvPr>
        </p:nvSpPr>
        <p:spPr>
          <a:xfrm>
            <a:off x="457200" y="5624513"/>
            <a:ext cx="2133600" cy="273844"/>
          </a:xfrm>
          <a:prstGeom prst="rect">
            <a:avLst/>
          </a:prstGeom>
        </p:spPr>
        <p:txBody>
          <a:bodyPr/>
          <a:lstStyle/>
          <a:p>
            <a:pPr defTabSz="914400" fontAlgn="base">
              <a:spcBef>
                <a:spcPct val="0"/>
              </a:spcBef>
              <a:spcAft>
                <a:spcPct val="0"/>
              </a:spcAft>
            </a:pPr>
            <a:fld id="{7AD69102-F731-4936-B7A4-26F98C18AFB2}" type="datetime1">
              <a:rPr lang="en-US">
                <a:solidFill>
                  <a:prstClr val="black"/>
                </a:solidFill>
                <a:latin typeface="Arial" pitchFamily="34" charset="0"/>
                <a:ea typeface="ＭＳ Ｐゴシック" pitchFamily="34" charset="-128"/>
              </a:rPr>
              <a:pPr defTabSz="914400" fontAlgn="base">
                <a:spcBef>
                  <a:spcPct val="0"/>
                </a:spcBef>
                <a:spcAft>
                  <a:spcPct val="0"/>
                </a:spcAft>
              </a:pPr>
              <a:t>9/25/2017</a:t>
            </a:fld>
            <a:endParaRPr lang="en-US" dirty="0">
              <a:solidFill>
                <a:prstClr val="black"/>
              </a:solidFill>
              <a:latin typeface="Arial" pitchFamily="34" charset="0"/>
              <a:ea typeface="ＭＳ Ｐゴシック" pitchFamily="34" charset="-128"/>
            </a:endParaRPr>
          </a:p>
        </p:txBody>
      </p:sp>
      <p:sp>
        <p:nvSpPr>
          <p:cNvPr id="5" name="Slide Number Placeholder 3"/>
          <p:cNvSpPr>
            <a:spLocks noGrp="1"/>
          </p:cNvSpPr>
          <p:nvPr>
            <p:ph type="sldNum" sz="quarter" idx="4294967295"/>
          </p:nvPr>
        </p:nvSpPr>
        <p:spPr>
          <a:xfrm>
            <a:off x="3124200" y="5624513"/>
            <a:ext cx="2895600" cy="273844"/>
          </a:xfrm>
          <a:prstGeom prst="rect">
            <a:avLst/>
          </a:prstGeom>
        </p:spPr>
        <p:txBody>
          <a:bodyPr/>
          <a:lstStyle/>
          <a:p>
            <a:pPr defTabSz="914400" fontAlgn="base">
              <a:spcBef>
                <a:spcPct val="0"/>
              </a:spcBef>
              <a:spcAft>
                <a:spcPct val="0"/>
              </a:spcAft>
            </a:pPr>
            <a:fld id="{A59B63E2-B914-406E-A7C8-096D89433291}" type="slidenum">
              <a:rPr lang="en-US">
                <a:solidFill>
                  <a:prstClr val="black"/>
                </a:solidFill>
                <a:latin typeface="Arial" pitchFamily="34" charset="0"/>
                <a:ea typeface="ＭＳ Ｐゴシック" pitchFamily="34" charset="-128"/>
              </a:rPr>
              <a:pPr defTabSz="914400" fontAlgn="base">
                <a:spcBef>
                  <a:spcPct val="0"/>
                </a:spcBef>
                <a:spcAft>
                  <a:spcPct val="0"/>
                </a:spcAft>
              </a:pPr>
              <a:t>77</a:t>
            </a:fld>
            <a:endParaRPr lang="en-US" dirty="0">
              <a:solidFill>
                <a:prstClr val="black"/>
              </a:solidFill>
              <a:latin typeface="Arial" pitchFamily="34" charset="0"/>
              <a:ea typeface="ＭＳ Ｐゴシック" pitchFamily="34" charset="-128"/>
            </a:endParaRPr>
          </a:p>
        </p:txBody>
      </p:sp>
      <p:sp>
        <p:nvSpPr>
          <p:cNvPr id="90114" name="Rectangle 2"/>
          <p:cNvSpPr>
            <a:spLocks noGrp="1" noRot="1" noChangeArrowheads="1"/>
          </p:cNvSpPr>
          <p:nvPr>
            <p:ph type="title"/>
          </p:nvPr>
        </p:nvSpPr>
        <p:spPr>
          <a:xfrm>
            <a:off x="0" y="1276350"/>
            <a:ext cx="9144000" cy="241300"/>
          </a:xfrm>
        </p:spPr>
        <p:txBody>
          <a:bodyPr>
            <a:normAutofit fontScale="90000"/>
          </a:bodyPr>
          <a:lstStyle/>
          <a:p>
            <a:r>
              <a:rPr lang="en-US" sz="2800" u="sng" dirty="0">
                <a:solidFill>
                  <a:srgbClr val="FFFF00"/>
                </a:solidFill>
                <a:effectLst/>
                <a:latin typeface="Arial" charset="0"/>
              </a:rPr>
              <a:t>www.fleet.ford.com/truckbbas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873252"/>
            <a:ext cx="8547100" cy="3479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493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3010" name="Date Placeholder 2"/>
          <p:cNvSpPr>
            <a:spLocks noGrp="1"/>
          </p:cNvSpPr>
          <p:nvPr>
            <p:ph type="dt" sz="quarter" idx="4294967295"/>
          </p:nvPr>
        </p:nvSpPr>
        <p:spPr bwMode="auto">
          <a:xfrm>
            <a:off x="457200" y="5624514"/>
            <a:ext cx="2133600" cy="274637"/>
          </a:xfrm>
          <a:prstGeom prst="rect">
            <a:avLst/>
          </a:prstGeom>
          <a:noFill/>
          <a:ln>
            <a:miter lim="800000"/>
            <a:headEnd/>
            <a:tailEnd/>
          </a:ln>
        </p:spPr>
        <p:txBody>
          <a:bodyPr/>
          <a:lstStyle/>
          <a:p>
            <a:pPr defTabSz="914400" fontAlgn="base">
              <a:spcBef>
                <a:spcPct val="0"/>
              </a:spcBef>
              <a:spcAft>
                <a:spcPct val="0"/>
              </a:spcAft>
            </a:pPr>
            <a:fld id="{A96AD8FF-C4D3-42F9-8732-4CB47E4A527C}" type="datetime1">
              <a:rPr lang="en-US">
                <a:solidFill>
                  <a:prstClr val="black"/>
                </a:solidFill>
                <a:latin typeface="Arial" pitchFamily="34" charset="0"/>
                <a:ea typeface="ＭＳ Ｐゴシック" pitchFamily="34" charset="-128"/>
              </a:rPr>
              <a:pPr defTabSz="914400" fontAlgn="base">
                <a:spcBef>
                  <a:spcPct val="0"/>
                </a:spcBef>
                <a:spcAft>
                  <a:spcPct val="0"/>
                </a:spcAft>
              </a:pPr>
              <a:t>9/25/2017</a:t>
            </a:fld>
            <a:endParaRPr lang="en-US">
              <a:solidFill>
                <a:prstClr val="black"/>
              </a:solidFill>
              <a:latin typeface="Arial" pitchFamily="34" charset="0"/>
              <a:ea typeface="ＭＳ Ｐゴシック" pitchFamily="34" charset="-128"/>
            </a:endParaRPr>
          </a:p>
        </p:txBody>
      </p:sp>
      <p:sp>
        <p:nvSpPr>
          <p:cNvPr id="43011" name="Slide Number Placeholder 3"/>
          <p:cNvSpPr>
            <a:spLocks noGrp="1"/>
          </p:cNvSpPr>
          <p:nvPr>
            <p:ph type="sldNum" sz="quarter" idx="4294967295"/>
          </p:nvPr>
        </p:nvSpPr>
        <p:spPr bwMode="auto">
          <a:xfrm>
            <a:off x="3124200" y="5624514"/>
            <a:ext cx="2895600" cy="274637"/>
          </a:xfrm>
          <a:prstGeom prst="rect">
            <a:avLst/>
          </a:prstGeom>
          <a:noFill/>
          <a:ln>
            <a:miter lim="800000"/>
            <a:headEnd/>
            <a:tailEnd/>
          </a:ln>
        </p:spPr>
        <p:txBody>
          <a:bodyPr/>
          <a:lstStyle/>
          <a:p>
            <a:pPr defTabSz="914400" fontAlgn="base">
              <a:spcBef>
                <a:spcPct val="0"/>
              </a:spcBef>
              <a:spcAft>
                <a:spcPct val="0"/>
              </a:spcAft>
            </a:pPr>
            <a:fld id="{3EBF2CCE-85F2-4203-823E-D7D1103AF22F}" type="slidenum">
              <a:rPr lang="en-US">
                <a:solidFill>
                  <a:prstClr val="black"/>
                </a:solidFill>
                <a:latin typeface="Arial" pitchFamily="34" charset="0"/>
                <a:ea typeface="ＭＳ Ｐゴシック" pitchFamily="34" charset="-128"/>
              </a:rPr>
              <a:pPr defTabSz="914400" fontAlgn="base">
                <a:spcBef>
                  <a:spcPct val="0"/>
                </a:spcBef>
                <a:spcAft>
                  <a:spcPct val="0"/>
                </a:spcAft>
              </a:pPr>
              <a:t>78</a:t>
            </a:fld>
            <a:endParaRPr lang="en-US">
              <a:solidFill>
                <a:prstClr val="black"/>
              </a:solidFill>
              <a:latin typeface="Arial" pitchFamily="34" charset="0"/>
              <a:ea typeface="ＭＳ Ｐゴシック" pitchFamily="34" charset="-128"/>
            </a:endParaRPr>
          </a:p>
        </p:txBody>
      </p:sp>
      <p:sp>
        <p:nvSpPr>
          <p:cNvPr id="90114" name="Rectangle 2"/>
          <p:cNvSpPr>
            <a:spLocks noGrp="1" noRot="1" noChangeArrowheads="1"/>
          </p:cNvSpPr>
          <p:nvPr>
            <p:ph type="title"/>
          </p:nvPr>
        </p:nvSpPr>
        <p:spPr>
          <a:xfrm>
            <a:off x="6350" y="958850"/>
            <a:ext cx="9144000" cy="419100"/>
          </a:xfrm>
        </p:spPr>
        <p:txBody>
          <a:bodyPr>
            <a:normAutofit fontScale="90000"/>
          </a:bodyPr>
          <a:lstStyle/>
          <a:p>
            <a:pPr>
              <a:defRPr/>
            </a:pPr>
            <a:br>
              <a:rPr sz="4000" dirty="0">
                <a:solidFill>
                  <a:schemeClr val="tx1"/>
                </a:solidFill>
                <a:effectLst/>
                <a:latin typeface="Arial" charset="0"/>
              </a:rPr>
            </a:br>
            <a:br>
              <a:rPr sz="2800" dirty="0">
                <a:solidFill>
                  <a:schemeClr val="tx1"/>
                </a:solidFill>
                <a:effectLst/>
                <a:latin typeface="Arial" charset="0"/>
              </a:rPr>
            </a:br>
            <a:r>
              <a:rPr sz="2800" u="sng" dirty="0">
                <a:solidFill>
                  <a:srgbClr val="FFFF00"/>
                </a:solidFill>
                <a:effectLst/>
                <a:latin typeface="Arial" charset="0"/>
              </a:rPr>
              <a:t>www.fleet.ford.com/truckbbas</a:t>
            </a:r>
          </a:p>
        </p:txBody>
      </p:sp>
      <p:sp>
        <p:nvSpPr>
          <p:cNvPr id="43013" name="TextBox 1"/>
          <p:cNvSpPr txBox="1">
            <a:spLocks noChangeArrowheads="1"/>
          </p:cNvSpPr>
          <p:nvPr/>
        </p:nvSpPr>
        <p:spPr bwMode="auto">
          <a:xfrm>
            <a:off x="2057400" y="2482850"/>
            <a:ext cx="184150" cy="369888"/>
          </a:xfrm>
          <a:prstGeom prst="rect">
            <a:avLst/>
          </a:prstGeom>
          <a:noFill/>
          <a:ln w="9525">
            <a:noFill/>
            <a:miter lim="800000"/>
            <a:headEnd/>
            <a:tailEnd/>
          </a:ln>
        </p:spPr>
        <p:txBody>
          <a:bodyPr wrap="none">
            <a:spAutoFit/>
          </a:bodyPr>
          <a:lstStyle/>
          <a:p>
            <a:pPr defTabSz="9144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43014" name="TextBox 2"/>
          <p:cNvSpPr txBox="1">
            <a:spLocks noChangeArrowheads="1"/>
          </p:cNvSpPr>
          <p:nvPr/>
        </p:nvSpPr>
        <p:spPr bwMode="auto">
          <a:xfrm>
            <a:off x="292100" y="1733550"/>
            <a:ext cx="184150" cy="369888"/>
          </a:xfrm>
          <a:prstGeom prst="rect">
            <a:avLst/>
          </a:prstGeom>
          <a:noFill/>
          <a:ln w="9525">
            <a:noFill/>
            <a:miter lim="800000"/>
            <a:headEnd/>
            <a:tailEnd/>
          </a:ln>
        </p:spPr>
        <p:txBody>
          <a:bodyPr wrap="none">
            <a:spAutoFit/>
          </a:bodyPr>
          <a:lstStyle/>
          <a:p>
            <a:pPr defTabSz="914400" fontAlgn="base">
              <a:spcBef>
                <a:spcPct val="0"/>
              </a:spcBef>
              <a:spcAft>
                <a:spcPct val="0"/>
              </a:spcAft>
            </a:pPr>
            <a:endParaRPr lang="en-US">
              <a:solidFill>
                <a:prstClr val="black"/>
              </a:solidFill>
              <a:latin typeface="Arial" pitchFamily="34" charset="0"/>
              <a:ea typeface="ＭＳ Ｐゴシック" pitchFamily="34" charset="-128"/>
            </a:endParaRPr>
          </a:p>
        </p:txBody>
      </p:sp>
      <p:pic>
        <p:nvPicPr>
          <p:cNvPr id="43018" name="Picture 10"/>
          <p:cNvPicPr>
            <a:picLocks noChangeAspect="1" noChangeArrowheads="1"/>
          </p:cNvPicPr>
          <p:nvPr/>
        </p:nvPicPr>
        <p:blipFill>
          <a:blip r:embed="rId3"/>
          <a:srcRect/>
          <a:stretch>
            <a:fillRect/>
          </a:stretch>
        </p:blipFill>
        <p:spPr bwMode="auto">
          <a:xfrm>
            <a:off x="919164" y="1385889"/>
            <a:ext cx="7191375" cy="1455737"/>
          </a:xfrm>
          <a:prstGeom prst="rect">
            <a:avLst/>
          </a:prstGeom>
          <a:noFill/>
          <a:ln w="9525">
            <a:noFill/>
            <a:miter lim="800000"/>
            <a:headEnd/>
            <a:tailEnd/>
          </a:ln>
          <a:effectLst/>
        </p:spPr>
      </p:pic>
      <p:pic>
        <p:nvPicPr>
          <p:cNvPr id="43020" name="Picture 12"/>
          <p:cNvPicPr>
            <a:picLocks noChangeAspect="1" noChangeArrowheads="1"/>
          </p:cNvPicPr>
          <p:nvPr/>
        </p:nvPicPr>
        <p:blipFill>
          <a:blip r:embed="rId4"/>
          <a:srcRect/>
          <a:stretch>
            <a:fillRect/>
          </a:stretch>
        </p:blipFill>
        <p:spPr bwMode="auto">
          <a:xfrm>
            <a:off x="909639" y="2819400"/>
            <a:ext cx="7202487" cy="2260600"/>
          </a:xfrm>
          <a:prstGeom prst="rect">
            <a:avLst/>
          </a:prstGeom>
          <a:noFill/>
          <a:ln w="9525">
            <a:noFill/>
            <a:miter lim="800000"/>
            <a:headEnd/>
            <a:tailEnd/>
          </a:ln>
          <a:effectLst/>
        </p:spPr>
      </p:pic>
    </p:spTree>
    <p:extLst>
      <p:ext uri="{BB962C8B-B14F-4D97-AF65-F5344CB8AC3E}">
        <p14:creationId xmlns:p14="http://schemas.microsoft.com/office/powerpoint/2010/main" val="3169646217"/>
      </p:ext>
    </p:extLst>
  </p:cSld>
  <p:clrMapOvr>
    <a:masterClrMapping/>
  </p:clrMapOvr>
  <p:transition spd="slow" advClick="0"/>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 </a:t>
            </a:r>
            <a:r>
              <a:rPr lang="en-US" sz="4800" b="1" dirty="0">
                <a:solidFill>
                  <a:srgbClr val="FFFF00"/>
                </a:solidFill>
              </a:rPr>
              <a:t>QVM Programs</a:t>
            </a:r>
          </a:p>
        </p:txBody>
      </p:sp>
      <p:sp>
        <p:nvSpPr>
          <p:cNvPr id="7" name="Content Placeholder 6"/>
          <p:cNvSpPr>
            <a:spLocks noGrp="1"/>
          </p:cNvSpPr>
          <p:nvPr>
            <p:ph idx="1"/>
          </p:nvPr>
        </p:nvSpPr>
        <p:spPr/>
        <p:txBody>
          <a:bodyPr>
            <a:normAutofit/>
          </a:bodyPr>
          <a:lstStyle/>
          <a:p>
            <a:pPr marL="0" indent="0" algn="ctr">
              <a:buNone/>
            </a:pPr>
            <a:endParaRPr lang="en-US" sz="6000" dirty="0"/>
          </a:p>
          <a:p>
            <a:pPr marL="0" indent="0" algn="ctr">
              <a:buNone/>
            </a:pPr>
            <a:r>
              <a:rPr lang="en-US" sz="6000" dirty="0">
                <a:solidFill>
                  <a:schemeClr val="accent6"/>
                </a:solidFill>
              </a:rPr>
              <a:t>THANK YOU !</a:t>
            </a:r>
          </a:p>
        </p:txBody>
      </p:sp>
    </p:spTree>
    <p:extLst>
      <p:ext uri="{BB962C8B-B14F-4D97-AF65-F5344CB8AC3E}">
        <p14:creationId xmlns:p14="http://schemas.microsoft.com/office/powerpoint/2010/main" val="40871950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altLang="en-US" sz="3600" b="1" dirty="0">
                <a:solidFill>
                  <a:schemeClr val="bg2">
                    <a:lumMod val="75000"/>
                  </a:schemeClr>
                </a:solidFill>
                <a:latin typeface="+mn-lt"/>
              </a:rPr>
              <a:t>ANSI- Essential Requirements </a:t>
            </a:r>
            <a:br>
              <a:rPr lang="en-US" altLang="en-US" sz="3600" b="1" dirty="0">
                <a:solidFill>
                  <a:schemeClr val="bg2">
                    <a:lumMod val="75000"/>
                  </a:schemeClr>
                </a:solidFill>
                <a:latin typeface="+mn-lt"/>
              </a:rPr>
            </a:br>
            <a:r>
              <a:rPr lang="en-US" altLang="en-US" sz="3600" b="1" dirty="0">
                <a:solidFill>
                  <a:schemeClr val="bg2">
                    <a:lumMod val="75000"/>
                  </a:schemeClr>
                </a:solidFill>
                <a:latin typeface="+mn-lt"/>
              </a:rPr>
              <a:t>and Due Process</a:t>
            </a:r>
            <a:endParaRPr lang="en-US" sz="3600" b="1" dirty="0">
              <a:solidFill>
                <a:schemeClr val="bg2">
                  <a:lumMod val="75000"/>
                </a:schemeClr>
              </a:solidFill>
              <a:latin typeface="+mn-lt"/>
            </a:endParaRPr>
          </a:p>
        </p:txBody>
      </p:sp>
      <p:sp>
        <p:nvSpPr>
          <p:cNvPr id="15" name="Content Placeholder 14"/>
          <p:cNvSpPr>
            <a:spLocks noGrp="1"/>
          </p:cNvSpPr>
          <p:nvPr>
            <p:ph idx="1"/>
          </p:nvPr>
        </p:nvSpPr>
        <p:spPr>
          <a:xfrm>
            <a:off x="431800" y="1643954"/>
            <a:ext cx="8229600" cy="4837809"/>
          </a:xfrm>
        </p:spPr>
        <p:txBody>
          <a:bodyPr>
            <a:normAutofit/>
          </a:bodyPr>
          <a:lstStyle/>
          <a:p>
            <a:r>
              <a:rPr lang="en-US" altLang="en-US" sz="2400" dirty="0">
                <a:solidFill>
                  <a:schemeClr val="bg1"/>
                </a:solidFill>
              </a:rPr>
              <a:t>The standards development process should have a balance of interests.</a:t>
            </a:r>
          </a:p>
          <a:p>
            <a:r>
              <a:rPr lang="en-US" altLang="en-US" sz="2400" dirty="0">
                <a:solidFill>
                  <a:schemeClr val="bg1"/>
                </a:solidFill>
              </a:rPr>
              <a:t> Participants from diverse interest categories shall be sought with the objective of achieving balance.</a:t>
            </a:r>
          </a:p>
          <a:p>
            <a:r>
              <a:rPr lang="en-US" altLang="en-US" sz="2400" dirty="0">
                <a:solidFill>
                  <a:schemeClr val="bg1"/>
                </a:solidFill>
              </a:rPr>
              <a:t> Public review and comment periods are made available and accessible</a:t>
            </a:r>
          </a:p>
          <a:p>
            <a:endParaRPr lang="en-US" sz="2400" dirty="0">
              <a:solidFill>
                <a:schemeClr val="bg1"/>
              </a:solidFill>
            </a:endParaRPr>
          </a:p>
        </p:txBody>
      </p:sp>
    </p:spTree>
    <p:extLst>
      <p:ext uri="{BB962C8B-B14F-4D97-AF65-F5344CB8AC3E}">
        <p14:creationId xmlns:p14="http://schemas.microsoft.com/office/powerpoint/2010/main" val="8576844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7" name="BFT Sound.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4419600" y="3276600"/>
            <a:ext cx="304800" cy="304800"/>
          </a:xfrm>
          <a:prstGeom prst="rect">
            <a:avLst/>
          </a:prstGeom>
        </p:spPr>
      </p:pic>
      <p:sp>
        <p:nvSpPr>
          <p:cNvPr id="49156" name="Oval 4"/>
          <p:cNvSpPr>
            <a:spLocks/>
          </p:cNvSpPr>
          <p:nvPr/>
        </p:nvSpPr>
        <p:spPr bwMode="auto">
          <a:xfrm>
            <a:off x="2409825" y="1504950"/>
            <a:ext cx="4324350" cy="4381500"/>
          </a:xfrm>
          <a:prstGeom prst="ellipse">
            <a:avLst/>
          </a:prstGeom>
          <a:gradFill rotWithShape="0">
            <a:gsLst>
              <a:gs pos="0">
                <a:srgbClr val="000000">
                  <a:alpha val="0"/>
                </a:srgbClr>
              </a:gs>
              <a:gs pos="100000">
                <a:srgbClr val="000000">
                  <a:alpha val="0"/>
                </a:srgbClr>
              </a:gs>
            </a:gsLst>
            <a:path path="rect">
              <a:fillToRect l="50000" t="50000" r="50000" b="50000"/>
            </a:path>
          </a:gradFill>
          <a:ln>
            <a:noFill/>
          </a:ln>
          <a:extLst>
            <a:ext uri="{91240B29-F687-4f45-9708-019B960494DF}">
              <a14:hiddenLine xmlns="" xmlns:a14="http://schemas.microsoft.com/office/drawing/2010/main" w="25400" cap="flat">
                <a:solidFill>
                  <a:srgbClr val="000000">
                    <a:alpha val="0"/>
                  </a:srgbClr>
                </a:solidFill>
                <a:miter lim="800000"/>
                <a:headEnd type="none" w="med" len="med"/>
                <a:tailEnd type="none" w="med" len="med"/>
              </a14:hiddenLine>
            </a:ext>
          </a:extLst>
        </p:spPr>
        <p:txBody>
          <a:bodyPr lIns="0" tIns="0" rIns="0" bIns="0"/>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pic>
        <p:nvPicPr>
          <p:cNvPr id="491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4650" y="1722570"/>
            <a:ext cx="3314700" cy="3490913"/>
          </a:xfrm>
          <a:prstGeom prst="rect">
            <a:avLst/>
          </a:prstGeom>
          <a:noFill/>
          <a:ln>
            <a:noFill/>
          </a:ln>
          <a:effectLst>
            <a:outerShdw blurRad="749300" algn="ctr" rotWithShape="0">
              <a:schemeClr val="bg2">
                <a:alpha val="57999"/>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4021922176"/>
      </p:ext>
    </p:extLst>
  </p:cSld>
  <p:clrMapOvr>
    <a:masterClrMapping/>
  </p:clrMapOvr>
  <p:transition>
    <p:fade/>
  </p:transition>
  <p:timing>
    <p:tnLst>
      <p:par>
        <p:cTn id="1" dur="indefinite" restart="never" nodeType="tmRoot">
          <p:childTnLst>
            <p:audio>
              <p:cMediaNode vol="80000" showWhenStopped="0">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a:xfrm>
            <a:off x="628650" y="365126"/>
            <a:ext cx="7886700" cy="1666874"/>
          </a:xfrm>
        </p:spPr>
        <p:txBody>
          <a:bodyPr>
            <a:normAutofit/>
          </a:bodyPr>
          <a:lstStyle/>
          <a:p>
            <a:pPr algn="ctr"/>
            <a:r>
              <a:rPr lang="en-US" sz="3600" b="1" dirty="0">
                <a:solidFill>
                  <a:schemeClr val="bg2">
                    <a:lumMod val="75000"/>
                  </a:schemeClr>
                </a:solidFill>
                <a:latin typeface="+mn-lt"/>
              </a:rPr>
              <a:t>Overview of New SAE Test Methods</a:t>
            </a:r>
            <a:br>
              <a:rPr lang="en-US" sz="3600" b="1" dirty="0">
                <a:solidFill>
                  <a:schemeClr val="bg2">
                    <a:lumMod val="75000"/>
                  </a:schemeClr>
                </a:solidFill>
                <a:latin typeface="+mn-lt"/>
              </a:rPr>
            </a:br>
            <a:endParaRPr lang="en-US" sz="3600" b="1" dirty="0">
              <a:solidFill>
                <a:schemeClr val="bg2">
                  <a:lumMod val="75000"/>
                </a:schemeClr>
              </a:solidFill>
              <a:latin typeface="+mn-lt"/>
            </a:endParaRP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Jim Green, NIOSH</a:t>
            </a:r>
          </a:p>
        </p:txBody>
      </p:sp>
    </p:spTree>
    <p:extLst>
      <p:ext uri="{BB962C8B-B14F-4D97-AF65-F5344CB8AC3E}">
        <p14:creationId xmlns:p14="http://schemas.microsoft.com/office/powerpoint/2010/main" val="35104279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a:xfrm>
            <a:off x="628650" y="365126"/>
            <a:ext cx="7886700" cy="1666874"/>
          </a:xfrm>
        </p:spPr>
        <p:txBody>
          <a:bodyPr>
            <a:normAutofit/>
          </a:bodyPr>
          <a:lstStyle/>
          <a:p>
            <a:pPr algn="ctr"/>
            <a:br>
              <a:rPr lang="en-US" sz="3600" b="1" dirty="0">
                <a:solidFill>
                  <a:schemeClr val="bg2">
                    <a:lumMod val="75000"/>
                  </a:schemeClr>
                </a:solidFill>
                <a:latin typeface="+mn-lt"/>
              </a:rPr>
            </a:br>
            <a:r>
              <a:rPr lang="en-US" sz="3600" b="1" dirty="0">
                <a:solidFill>
                  <a:schemeClr val="bg2">
                    <a:lumMod val="75000"/>
                  </a:schemeClr>
                </a:solidFill>
                <a:latin typeface="+mn-lt"/>
              </a:rPr>
              <a:t>“Star of Life” Ambulance Certification</a:t>
            </a: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John McDonald, GSA</a:t>
            </a:r>
          </a:p>
        </p:txBody>
      </p:sp>
    </p:spTree>
    <p:extLst>
      <p:ext uri="{BB962C8B-B14F-4D97-AF65-F5344CB8AC3E}">
        <p14:creationId xmlns:p14="http://schemas.microsoft.com/office/powerpoint/2010/main" val="7708495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latin typeface="Arial" panose="020B0604020202020204" pitchFamily="34" charset="0"/>
                <a:cs typeface="Arial" panose="020B0604020202020204" pitchFamily="34" charset="0"/>
              </a:rPr>
              <a:t>Federal Specification for the Star-of-Life Ambulance</a:t>
            </a:r>
          </a:p>
        </p:txBody>
      </p:sp>
      <p:sp>
        <p:nvSpPr>
          <p:cNvPr id="3" name="Subtitle 2"/>
          <p:cNvSpPr>
            <a:spLocks noGrp="1"/>
          </p:cNvSpPr>
          <p:nvPr>
            <p:ph type="subTitle" idx="1"/>
          </p:nvPr>
        </p:nvSpPr>
        <p:spPr/>
        <p:txBody>
          <a:bodyPr>
            <a:normAutofit/>
          </a:bodyPr>
          <a:lstStyle/>
          <a:p>
            <a:r>
              <a:rPr lang="en-US" sz="3600" dirty="0">
                <a:latin typeface="Arial" panose="020B0604020202020204" pitchFamily="34" charset="0"/>
                <a:cs typeface="Arial" panose="020B0604020202020204" pitchFamily="34" charset="0"/>
              </a:rPr>
              <a:t>Presented by: John McDonald</a:t>
            </a:r>
          </a:p>
          <a:p>
            <a:r>
              <a:rPr lang="en-US" sz="3600" dirty="0">
                <a:latin typeface="Arial" panose="020B0604020202020204" pitchFamily="34" charset="0"/>
                <a:cs typeface="Arial" panose="020B0604020202020204" pitchFamily="34" charset="0"/>
              </a:rPr>
              <a:t>jmcdonald@gsa.gov</a:t>
            </a:r>
          </a:p>
          <a:p>
            <a:endParaRPr lang="en-US" sz="1200" dirty="0">
              <a:latin typeface="Arial" pitchFamily="34" charset="0"/>
              <a:cs typeface="Arial" pitchFamily="34" charset="0"/>
            </a:endParaRPr>
          </a:p>
        </p:txBody>
      </p:sp>
    </p:spTree>
    <p:extLst>
      <p:ext uri="{BB962C8B-B14F-4D97-AF65-F5344CB8AC3E}">
        <p14:creationId xmlns:p14="http://schemas.microsoft.com/office/powerpoint/2010/main" val="7112996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K Sticker</a:t>
            </a:r>
          </a:p>
        </p:txBody>
      </p:sp>
      <p:sp>
        <p:nvSpPr>
          <p:cNvPr id="3" name="Content Placeholder 2"/>
          <p:cNvSpPr>
            <a:spLocks noGrp="1"/>
          </p:cNvSpPr>
          <p:nvPr>
            <p:ph idx="1"/>
          </p:nvPr>
        </p:nvSpPr>
        <p:spPr>
          <a:xfrm>
            <a:off x="457200" y="2514600"/>
            <a:ext cx="8229600" cy="2971799"/>
          </a:xfrm>
        </p:spPr>
        <p:txBody>
          <a:bodyPr>
            <a:noAutofit/>
          </a:bodyPr>
          <a:lstStyle/>
          <a:p>
            <a:pPr marL="0" indent="0" algn="ctr">
              <a:buNone/>
            </a:pPr>
            <a:r>
              <a:rPr lang="en-US" sz="4400" dirty="0"/>
              <a:t>“My ambulance just failed inspection.  They said I need a new K sticker.  I need you to send me one right away” </a:t>
            </a:r>
          </a:p>
        </p:txBody>
      </p:sp>
    </p:spTree>
    <p:extLst>
      <p:ext uri="{BB962C8B-B14F-4D97-AF65-F5344CB8AC3E}">
        <p14:creationId xmlns:p14="http://schemas.microsoft.com/office/powerpoint/2010/main" val="1275724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554162"/>
          </a:xfrm>
        </p:spPr>
        <p:txBody>
          <a:bodyPr>
            <a:noAutofit/>
          </a:bodyPr>
          <a:lstStyle/>
          <a:p>
            <a:r>
              <a:rPr lang="en-US" sz="4800" dirty="0"/>
              <a:t>Where does the FMVSS say I have to have a “K” sticker?</a:t>
            </a:r>
          </a:p>
        </p:txBody>
      </p:sp>
      <p:sp>
        <p:nvSpPr>
          <p:cNvPr id="3" name="Content Placeholder 2"/>
          <p:cNvSpPr>
            <a:spLocks noGrp="1"/>
          </p:cNvSpPr>
          <p:nvPr>
            <p:ph idx="1"/>
          </p:nvPr>
        </p:nvSpPr>
        <p:spPr>
          <a:xfrm>
            <a:off x="457200" y="3352800"/>
            <a:ext cx="8229600" cy="1524000"/>
          </a:xfrm>
        </p:spPr>
        <p:txBody>
          <a:bodyPr/>
          <a:lstStyle/>
          <a:p>
            <a:r>
              <a:rPr lang="en-US" dirty="0"/>
              <a:t>It doesn’t</a:t>
            </a:r>
          </a:p>
          <a:p>
            <a:r>
              <a:rPr lang="en-US" dirty="0"/>
              <a:t>There is no Federal law requiring “K” stickers</a:t>
            </a:r>
          </a:p>
        </p:txBody>
      </p:sp>
    </p:spTree>
    <p:extLst>
      <p:ext uri="{BB962C8B-B14F-4D97-AF65-F5344CB8AC3E}">
        <p14:creationId xmlns:p14="http://schemas.microsoft.com/office/powerpoint/2010/main" val="2615734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792162"/>
          </a:xfrm>
        </p:spPr>
        <p:txBody>
          <a:bodyPr>
            <a:normAutofit fontScale="90000"/>
          </a:bodyPr>
          <a:lstStyle/>
          <a:p>
            <a:r>
              <a:rPr lang="en-US" b="1" dirty="0"/>
              <a:t>1.1.3 “STAR OF LIFE” CERTIFICATION.</a:t>
            </a:r>
            <a:br>
              <a:rPr lang="en-US" b="1" dirty="0"/>
            </a:br>
            <a:endParaRPr lang="en-US" dirty="0"/>
          </a:p>
        </p:txBody>
      </p:sp>
      <p:sp>
        <p:nvSpPr>
          <p:cNvPr id="3" name="Content Placeholder 2"/>
          <p:cNvSpPr>
            <a:spLocks noGrp="1"/>
          </p:cNvSpPr>
          <p:nvPr>
            <p:ph idx="1"/>
          </p:nvPr>
        </p:nvSpPr>
        <p:spPr>
          <a:xfrm>
            <a:off x="457200" y="3124200"/>
            <a:ext cx="8229600" cy="1981200"/>
          </a:xfrm>
        </p:spPr>
        <p:txBody>
          <a:bodyPr>
            <a:normAutofit/>
          </a:bodyPr>
          <a:lstStyle/>
          <a:p>
            <a:pPr marL="0" indent="0">
              <a:buNone/>
            </a:pPr>
            <a:r>
              <a:rPr lang="en-US" sz="1600" dirty="0">
                <a:latin typeface="Arial" panose="020B0604020202020204" pitchFamily="34" charset="0"/>
                <a:cs typeface="Arial" panose="020B0604020202020204" pitchFamily="34" charset="0"/>
              </a:rPr>
              <a:t>The final stage ambulance manufacturer (FSAM) shall furnish to a purchaser an authenticated certification and label stating that the ambulance and equipment comply with this specification and applicable change notices </a:t>
            </a:r>
            <a:r>
              <a:rPr lang="en-US" b="1" u="sng" dirty="0">
                <a:solidFill>
                  <a:srgbClr val="FF0000"/>
                </a:solidFill>
                <a:latin typeface="Arial" panose="020B0604020202020204" pitchFamily="34" charset="0"/>
                <a:cs typeface="Arial" panose="020B0604020202020204" pitchFamily="34" charset="0"/>
              </a:rPr>
              <a:t>in effect on the date the ambulance is contracted for</a:t>
            </a:r>
            <a:r>
              <a:rPr lang="en-US" dirty="0">
                <a:solidFill>
                  <a:srgbClr val="FF0000"/>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43113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 – Certification &amp; Payload Signage</a:t>
            </a:r>
          </a:p>
        </p:txBody>
      </p:sp>
      <p:sp>
        <p:nvSpPr>
          <p:cNvPr id="3" name="Content Placeholder 2"/>
          <p:cNvSpPr>
            <a:spLocks noGrp="1"/>
          </p:cNvSpPr>
          <p:nvPr>
            <p:ph idx="1"/>
          </p:nvPr>
        </p:nvSpPr>
        <p:spPr/>
        <p:txBody>
          <a:bodyPr>
            <a:normAutofit fontScale="25000" lnSpcReduction="20000"/>
          </a:bodyPr>
          <a:lstStyle/>
          <a:p>
            <a:pPr marL="0" indent="0">
              <a:buNone/>
            </a:pPr>
            <a:r>
              <a:rPr lang="en-US" dirty="0">
                <a:latin typeface="Arial" panose="020B0604020202020204" pitchFamily="34" charset="0"/>
                <a:cs typeface="Arial" panose="020B0604020202020204" pitchFamily="34" charset="0"/>
              </a:rPr>
              <a:t>The label shall be mounted on the body (module) interior in a conspicuous location.</a:t>
            </a:r>
          </a:p>
          <a:p>
            <a:pPr marL="0" indent="0">
              <a:buNone/>
            </a:pPr>
            <a:r>
              <a:rPr lang="en-US" dirty="0">
                <a:latin typeface="Arial" panose="020B0604020202020204" pitchFamily="34" charset="0"/>
                <a:cs typeface="Arial" panose="020B0604020202020204" pitchFamily="34" charset="0"/>
              </a:rPr>
              <a:t>• The label shown here is suggested format.</a:t>
            </a:r>
          </a:p>
          <a:p>
            <a:pPr marL="0" indent="0">
              <a:buNone/>
            </a:pPr>
            <a:r>
              <a:rPr lang="en-US" dirty="0">
                <a:latin typeface="Arial" panose="020B0604020202020204" pitchFamily="34" charset="0"/>
                <a:cs typeface="Arial" panose="020B0604020202020204" pitchFamily="34" charset="0"/>
              </a:rPr>
              <a:t>• Deviations in dimensions are acceptable.</a:t>
            </a:r>
          </a:p>
          <a:p>
            <a:pPr marL="0" indent="0">
              <a:buNone/>
            </a:pPr>
            <a:r>
              <a:rPr lang="en-US" dirty="0">
                <a:latin typeface="Arial" panose="020B0604020202020204" pitchFamily="34" charset="0"/>
                <a:cs typeface="Arial" panose="020B0604020202020204" pitchFamily="34" charset="0"/>
              </a:rPr>
              <a:t>• All text must be included.</a:t>
            </a:r>
          </a:p>
          <a:p>
            <a:pPr marL="0" indent="0">
              <a:buNone/>
            </a:pPr>
            <a:r>
              <a:rPr lang="en-US" dirty="0">
                <a:latin typeface="Arial" panose="020B0604020202020204" pitchFamily="34" charset="0"/>
                <a:cs typeface="Arial" panose="020B0604020202020204" pitchFamily="34" charset="0"/>
              </a:rPr>
              <a:t>• Exceptions, when taken, shall be documented in the handbook of instructions</a:t>
            </a:r>
          </a:p>
          <a:p>
            <a:pPr marL="0" indent="0">
              <a:buNone/>
            </a:pPr>
            <a:r>
              <a:rPr lang="en-US" dirty="0">
                <a:latin typeface="Arial" panose="020B0604020202020204" pitchFamily="34" charset="0"/>
                <a:cs typeface="Arial" panose="020B0604020202020204" pitchFamily="34" charset="0"/>
              </a:rPr>
              <a:t>• No text shall be added to this label</a:t>
            </a:r>
          </a:p>
          <a:p>
            <a:r>
              <a:rPr lang="en-US" dirty="0">
                <a:latin typeface="Arial" panose="020B0604020202020204" pitchFamily="34" charset="0"/>
                <a:cs typeface="Arial" panose="020B0604020202020204" pitchFamily="34" charset="0"/>
              </a:rPr>
              <a:t>CERTIFIED “STAR OF LIFE” AMBULANCE</a:t>
            </a:r>
          </a:p>
          <a:p>
            <a:r>
              <a:rPr lang="en-US" dirty="0">
                <a:latin typeface="Arial" panose="020B0604020202020204" pitchFamily="34" charset="0"/>
                <a:cs typeface="Arial" panose="020B0604020202020204" pitchFamily="34" charset="0"/>
              </a:rPr>
              <a:t>Date of</a:t>
            </a:r>
          </a:p>
          <a:p>
            <a:r>
              <a:rPr lang="en-US" dirty="0">
                <a:latin typeface="Arial" panose="020B0604020202020204" pitchFamily="34" charset="0"/>
                <a:cs typeface="Arial" panose="020B0604020202020204" pitchFamily="34" charset="0"/>
              </a:rPr>
              <a:t>Manufacture________________________________________________________________</a:t>
            </a:r>
          </a:p>
          <a:p>
            <a:r>
              <a:rPr lang="en-US" dirty="0" err="1">
                <a:latin typeface="Arial" panose="020B0604020202020204" pitchFamily="34" charset="0"/>
                <a:cs typeface="Arial" panose="020B0604020202020204" pitchFamily="34" charset="0"/>
              </a:rPr>
              <a:t>Mfg</a:t>
            </a:r>
            <a:r>
              <a:rPr lang="en-US" dirty="0">
                <a:latin typeface="Arial" panose="020B0604020202020204" pitchFamily="34" charset="0"/>
                <a:cs typeface="Arial" panose="020B0604020202020204" pitchFamily="34" charset="0"/>
              </a:rPr>
              <a:t> By</a:t>
            </a:r>
          </a:p>
          <a:p>
            <a:r>
              <a:rPr lang="en-US" dirty="0">
                <a:latin typeface="Arial" panose="020B0604020202020204" pitchFamily="34" charset="0"/>
                <a:cs typeface="Arial" panose="020B0604020202020204" pitchFamily="34" charset="0"/>
              </a:rPr>
              <a:t>____________________________________________________________________________</a:t>
            </a:r>
          </a:p>
          <a:p>
            <a:r>
              <a:rPr lang="en-US" dirty="0">
                <a:latin typeface="Arial" panose="020B0604020202020204" pitchFamily="34" charset="0"/>
                <a:cs typeface="Arial" panose="020B0604020202020204" pitchFamily="34" charset="0"/>
              </a:rPr>
              <a:t>Address</a:t>
            </a:r>
          </a:p>
          <a:p>
            <a:r>
              <a:rPr lang="en-US" dirty="0">
                <a:latin typeface="Arial" panose="020B0604020202020204" pitchFamily="34" charset="0"/>
                <a:cs typeface="Arial" panose="020B0604020202020204" pitchFamily="34" charset="0"/>
              </a:rPr>
              <a:t>___________________________________________________________________________</a:t>
            </a:r>
          </a:p>
          <a:p>
            <a:r>
              <a:rPr lang="en-US" dirty="0">
                <a:latin typeface="Arial" panose="020B0604020202020204" pitchFamily="34" charset="0"/>
                <a:cs typeface="Arial" panose="020B0604020202020204" pitchFamily="34" charset="0"/>
              </a:rPr>
              <a:t>City_________________________________ __________</a:t>
            </a:r>
            <a:r>
              <a:rPr lang="en-US" dirty="0" err="1">
                <a:latin typeface="Arial" panose="020B0604020202020204" pitchFamily="34" charset="0"/>
                <a:cs typeface="Arial" panose="020B0604020202020204" pitchFamily="34" charset="0"/>
              </a:rPr>
              <a:t>State________Zip</a:t>
            </a:r>
            <a:r>
              <a:rPr lang="en-US" dirty="0">
                <a:latin typeface="Arial" panose="020B0604020202020204" pitchFamily="34" charset="0"/>
                <a:cs typeface="Arial" panose="020B0604020202020204" pitchFamily="34" charset="0"/>
              </a:rPr>
              <a:t> ______________</a:t>
            </a:r>
          </a:p>
          <a:p>
            <a:r>
              <a:rPr lang="en-US" dirty="0">
                <a:latin typeface="Arial" panose="020B0604020202020204" pitchFamily="34" charset="0"/>
                <a:cs typeface="Arial" panose="020B0604020202020204" pitchFamily="34" charset="0"/>
              </a:rPr>
              <a:t>This ambulance conforms to Federal Specification KKK-A-1822 in effect on the date the</a:t>
            </a:r>
          </a:p>
          <a:p>
            <a:r>
              <a:rPr lang="en-US" dirty="0">
                <a:latin typeface="Arial" panose="020B0604020202020204" pitchFamily="34" charset="0"/>
                <a:cs typeface="Arial" panose="020B0604020202020204" pitchFamily="34" charset="0"/>
              </a:rPr>
              <a:t>ambulance was contracted for</a:t>
            </a:r>
          </a:p>
          <a:p>
            <a:r>
              <a:rPr lang="en-US" dirty="0">
                <a:latin typeface="Arial" panose="020B0604020202020204" pitchFamily="34" charset="0"/>
                <a:cs typeface="Arial" panose="020B0604020202020204" pitchFamily="34" charset="0"/>
              </a:rPr>
              <a:t>Exceptions taken? No_____ Yes_____</a:t>
            </a:r>
          </a:p>
          <a:p>
            <a:r>
              <a:rPr lang="en-US" i="1" dirty="0">
                <a:latin typeface="Arial" panose="020B0604020202020204" pitchFamily="34" charset="0"/>
                <a:cs typeface="Arial" panose="020B0604020202020204" pitchFamily="34" charset="0"/>
              </a:rPr>
              <a:t>If exceptions are taken, they must be listed in the handbook of instructions and identified by</a:t>
            </a:r>
          </a:p>
          <a:p>
            <a:r>
              <a:rPr lang="en-US" i="1" dirty="0">
                <a:latin typeface="Arial" panose="020B0604020202020204" pitchFamily="34" charset="0"/>
                <a:cs typeface="Arial" panose="020B0604020202020204" pitchFamily="34" charset="0"/>
              </a:rPr>
              <a:t>Section Number</a:t>
            </a:r>
          </a:p>
          <a:p>
            <a:r>
              <a:rPr lang="en-US" sz="5600" b="1" dirty="0">
                <a:solidFill>
                  <a:srgbClr val="FF0000"/>
                </a:solidFill>
                <a:latin typeface="Arial" panose="020B0604020202020204" pitchFamily="34" charset="0"/>
                <a:cs typeface="Arial" panose="020B0604020202020204" pitchFamily="34" charset="0"/>
              </a:rPr>
              <a:t>Final Stage Ambulance Manufacturers ID</a:t>
            </a:r>
          </a:p>
          <a:p>
            <a:r>
              <a:rPr lang="en-US" sz="5600" b="1" dirty="0">
                <a:solidFill>
                  <a:srgbClr val="FF0000"/>
                </a:solidFill>
                <a:latin typeface="Arial" panose="020B0604020202020204" pitchFamily="34" charset="0"/>
                <a:cs typeface="Arial" panose="020B0604020202020204" pitchFamily="34" charset="0"/>
              </a:rPr>
              <a:t>Number__________________________________________________________</a:t>
            </a:r>
          </a:p>
          <a:p>
            <a:r>
              <a:rPr lang="en-US" sz="5600" b="1" dirty="0">
                <a:solidFill>
                  <a:srgbClr val="FF0000"/>
                </a:solidFill>
                <a:latin typeface="Arial" panose="020B0604020202020204" pitchFamily="34" charset="0"/>
                <a:cs typeface="Arial" panose="020B0604020202020204" pitchFamily="34" charset="0"/>
              </a:rPr>
              <a:t>VIN</a:t>
            </a:r>
          </a:p>
          <a:p>
            <a:r>
              <a:rPr lang="en-US" sz="5600" b="1" dirty="0">
                <a:solidFill>
                  <a:srgbClr val="FF0000"/>
                </a:solidFill>
                <a:latin typeface="Arial" panose="020B0604020202020204" pitchFamily="34" charset="0"/>
                <a:cs typeface="Arial" panose="020B0604020202020204" pitchFamily="34" charset="0"/>
              </a:rPr>
              <a:t>_____________________________________________________________________________</a:t>
            </a:r>
          </a:p>
          <a:p>
            <a:r>
              <a:rPr lang="en-US" sz="5600" b="1" dirty="0">
                <a:solidFill>
                  <a:srgbClr val="FF0000"/>
                </a:solidFill>
                <a:latin typeface="Arial" panose="020B0604020202020204" pitchFamily="34" charset="0"/>
                <a:cs typeface="Arial" panose="020B0604020202020204" pitchFamily="34" charset="0"/>
              </a:rPr>
              <a:t>OEM Chassis Model, Year of Manufacture __________________________________________</a:t>
            </a:r>
          </a:p>
          <a:p>
            <a:r>
              <a:rPr lang="en-US" sz="5600" b="1" dirty="0">
                <a:solidFill>
                  <a:srgbClr val="FF0000"/>
                </a:solidFill>
                <a:latin typeface="Arial" panose="020B0604020202020204" pitchFamily="34" charset="0"/>
                <a:cs typeface="Arial" panose="020B0604020202020204" pitchFamily="34" charset="0"/>
              </a:rPr>
              <a:t>Vehicle Type ________________________________________________________________</a:t>
            </a:r>
          </a:p>
          <a:p>
            <a:r>
              <a:rPr lang="en-US" i="1" dirty="0">
                <a:latin typeface="Arial" panose="020B0604020202020204" pitchFamily="34" charset="0"/>
                <a:cs typeface="Arial" panose="020B0604020202020204" pitchFamily="34" charset="0"/>
              </a:rPr>
              <a:t>NOTICE: THIS VEHICLE, AS MANUFACTURED, CONFORMS TO THE PAYLOAD</a:t>
            </a:r>
          </a:p>
          <a:p>
            <a:r>
              <a:rPr lang="en-US" i="1" dirty="0">
                <a:latin typeface="Arial" panose="020B0604020202020204" pitchFamily="34" charset="0"/>
                <a:cs typeface="Arial" panose="020B0604020202020204" pitchFamily="34" charset="0"/>
              </a:rPr>
              <a:t>REQUIREMENTS OF THE FEDERAL AMBULANCE SPECIFICATION KKK-A-1822. USERS</a:t>
            </a:r>
          </a:p>
          <a:p>
            <a:r>
              <a:rPr lang="en-US" i="1" dirty="0">
                <a:latin typeface="Arial" panose="020B0604020202020204" pitchFamily="34" charset="0"/>
                <a:cs typeface="Arial" panose="020B0604020202020204" pitchFamily="34" charset="0"/>
              </a:rPr>
              <a:t>SHALL NOT LOAD VEHICLES ABOVE THE GVWR, GAWRs OR EXCEED THE TOTAL</a:t>
            </a:r>
          </a:p>
          <a:p>
            <a:r>
              <a:rPr lang="en-US" i="1" dirty="0">
                <a:latin typeface="Arial" panose="020B0604020202020204" pitchFamily="34" charset="0"/>
                <a:cs typeface="Arial" panose="020B0604020202020204" pitchFamily="34" charset="0"/>
              </a:rPr>
              <a:t>USABLE PAYLOAD OR CAPACITY LISTED BELOW.</a:t>
            </a:r>
          </a:p>
          <a:p>
            <a:r>
              <a:rPr lang="en-US" dirty="0">
                <a:latin typeface="Arial" panose="020B0604020202020204" pitchFamily="34" charset="0"/>
                <a:cs typeface="Arial" panose="020B0604020202020204" pitchFamily="34" charset="0"/>
              </a:rPr>
              <a:t>TOTAL USABLE CARGO/EQUIPMENT CAPACITY ___________________lbs.</a:t>
            </a:r>
          </a:p>
          <a:p>
            <a:r>
              <a:rPr lang="en-US" dirty="0">
                <a:latin typeface="Arial" panose="020B0604020202020204" pitchFamily="34" charset="0"/>
                <a:cs typeface="Arial" panose="020B0604020202020204" pitchFamily="34" charset="0"/>
              </a:rPr>
              <a:t>(Total remaining weight capacity of equipment and cargo evenly distributed in interior and exterior</a:t>
            </a:r>
          </a:p>
          <a:p>
            <a:r>
              <a:rPr lang="en-US" dirty="0">
                <a:latin typeface="Arial" panose="020B0604020202020204" pitchFamily="34" charset="0"/>
                <a:cs typeface="Arial" panose="020B0604020202020204" pitchFamily="34" charset="0"/>
              </a:rPr>
              <a:t>compartments the user may add)</a:t>
            </a:r>
          </a:p>
        </p:txBody>
      </p:sp>
    </p:spTree>
    <p:extLst>
      <p:ext uri="{BB962C8B-B14F-4D97-AF65-F5344CB8AC3E}">
        <p14:creationId xmlns:p14="http://schemas.microsoft.com/office/powerpoint/2010/main" val="30914472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 get a New “K” sticker?</a:t>
            </a:r>
          </a:p>
        </p:txBody>
      </p:sp>
      <p:sp>
        <p:nvSpPr>
          <p:cNvPr id="3" name="Content Placeholder 2"/>
          <p:cNvSpPr>
            <a:spLocks noGrp="1"/>
          </p:cNvSpPr>
          <p:nvPr>
            <p:ph idx="1"/>
          </p:nvPr>
        </p:nvSpPr>
        <p:spPr/>
        <p:txBody>
          <a:bodyPr/>
          <a:lstStyle/>
          <a:p>
            <a:r>
              <a:rPr lang="en-US" dirty="0">
                <a:solidFill>
                  <a:srgbClr val="FF0000"/>
                </a:solidFill>
                <a:latin typeface="Arial" panose="020B0604020202020204" pitchFamily="34" charset="0"/>
                <a:cs typeface="Arial" panose="020B0604020202020204" pitchFamily="34" charset="0"/>
              </a:rPr>
              <a:t>The final stage ambulance manufacturer (FSAM) shall furnish to a purchaser an authenticated certification and label stating that the ambulance and equipment comply with this specification </a:t>
            </a:r>
            <a:r>
              <a:rPr lang="en-US" dirty="0">
                <a:latin typeface="Arial" panose="020B0604020202020204" pitchFamily="34" charset="0"/>
                <a:cs typeface="Arial" panose="020B0604020202020204" pitchFamily="34" charset="0"/>
              </a:rPr>
              <a:t>and applicable change notices in effect on the date the ambulance is contracted for. </a:t>
            </a:r>
          </a:p>
          <a:p>
            <a:endParaRPr lang="en-US" dirty="0"/>
          </a:p>
        </p:txBody>
      </p:sp>
    </p:spTree>
    <p:extLst>
      <p:ext uri="{BB962C8B-B14F-4D97-AF65-F5344CB8AC3E}">
        <p14:creationId xmlns:p14="http://schemas.microsoft.com/office/powerpoint/2010/main" val="1075788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472"/>
            <a:ext cx="8229600" cy="1143000"/>
          </a:xfrm>
        </p:spPr>
        <p:txBody>
          <a:bodyPr>
            <a:normAutofit fontScale="90000"/>
          </a:bodyPr>
          <a:lstStyle/>
          <a:p>
            <a:pPr algn="ctr"/>
            <a:r>
              <a:rPr lang="en-US" dirty="0"/>
              <a:t>Who Regulates Ambulances in Your State?</a:t>
            </a:r>
          </a:p>
        </p:txBody>
      </p:sp>
      <p:sp>
        <p:nvSpPr>
          <p:cNvPr id="3" name="Content Placeholder 2"/>
          <p:cNvSpPr>
            <a:spLocks noGrp="1"/>
          </p:cNvSpPr>
          <p:nvPr>
            <p:ph idx="1"/>
          </p:nvPr>
        </p:nvSpPr>
        <p:spPr>
          <a:xfrm>
            <a:off x="685800" y="2667000"/>
            <a:ext cx="7772400" cy="2743200"/>
          </a:xfrm>
        </p:spPr>
        <p:txBody>
          <a:bodyPr>
            <a:normAutofit fontScale="70000" lnSpcReduction="20000"/>
          </a:bodyPr>
          <a:lstStyle/>
          <a:p>
            <a:pPr marL="0" indent="0">
              <a:buNone/>
            </a:pPr>
            <a:r>
              <a:rPr lang="en-US" dirty="0">
                <a:solidFill>
                  <a:srgbClr val="FF0000"/>
                </a:solidFill>
                <a:sym typeface="Wingdings"/>
              </a:rPr>
              <a:t></a:t>
            </a:r>
            <a:r>
              <a:rPr lang="en-US" dirty="0">
                <a:sym typeface="Wingdings"/>
              </a:rPr>
              <a:t> </a:t>
            </a:r>
            <a:r>
              <a:rPr lang="en-US" dirty="0"/>
              <a:t>Not GSA</a:t>
            </a:r>
          </a:p>
          <a:p>
            <a:pPr marL="0" indent="0">
              <a:buNone/>
            </a:pPr>
            <a:r>
              <a:rPr lang="en-US" dirty="0">
                <a:solidFill>
                  <a:srgbClr val="FF0000"/>
                </a:solidFill>
                <a:sym typeface="Wingdings"/>
              </a:rPr>
              <a:t></a:t>
            </a:r>
            <a:r>
              <a:rPr lang="en-US" dirty="0">
                <a:sym typeface="Wingdings"/>
              </a:rPr>
              <a:t> </a:t>
            </a:r>
            <a:r>
              <a:rPr lang="en-US" dirty="0"/>
              <a:t>Not NFPA</a:t>
            </a:r>
          </a:p>
          <a:p>
            <a:pPr marL="0" indent="0">
              <a:buNone/>
            </a:pPr>
            <a:r>
              <a:rPr lang="en-US" dirty="0">
                <a:solidFill>
                  <a:srgbClr val="FF0000"/>
                </a:solidFill>
                <a:sym typeface="Wingdings"/>
              </a:rPr>
              <a:t></a:t>
            </a:r>
            <a:r>
              <a:rPr lang="en-US" dirty="0">
                <a:sym typeface="Wingdings"/>
              </a:rPr>
              <a:t> </a:t>
            </a:r>
            <a:r>
              <a:rPr lang="en-US" dirty="0"/>
              <a:t>Not ASTM</a:t>
            </a:r>
          </a:p>
          <a:p>
            <a:pPr marL="0" indent="0">
              <a:buNone/>
            </a:pPr>
            <a:r>
              <a:rPr lang="en-US" dirty="0">
                <a:solidFill>
                  <a:srgbClr val="FF0000"/>
                </a:solidFill>
                <a:sym typeface="Wingdings"/>
              </a:rPr>
              <a:t></a:t>
            </a:r>
            <a:r>
              <a:rPr lang="en-US" dirty="0">
                <a:sym typeface="Wingdings"/>
              </a:rPr>
              <a:t> </a:t>
            </a:r>
            <a:r>
              <a:rPr lang="en-US" dirty="0"/>
              <a:t>Not CAAS</a:t>
            </a:r>
          </a:p>
          <a:p>
            <a:pPr marL="0" indent="0">
              <a:buNone/>
            </a:pPr>
            <a:r>
              <a:rPr lang="en-US" dirty="0">
                <a:solidFill>
                  <a:srgbClr val="FF0000"/>
                </a:solidFill>
                <a:sym typeface="Wingdings"/>
              </a:rPr>
              <a:t></a:t>
            </a:r>
            <a:r>
              <a:rPr lang="en-US" dirty="0">
                <a:sym typeface="Wingdings"/>
              </a:rPr>
              <a:t> </a:t>
            </a:r>
            <a:r>
              <a:rPr lang="en-US" dirty="0"/>
              <a:t>Not DOT</a:t>
            </a:r>
          </a:p>
          <a:p>
            <a:pPr marL="0" indent="0">
              <a:buNone/>
            </a:pPr>
            <a:endParaRPr lang="en-US" dirty="0"/>
          </a:p>
          <a:p>
            <a:pPr marL="0" indent="0">
              <a:buNone/>
            </a:pPr>
            <a:r>
              <a:rPr lang="en-US" sz="5400" dirty="0">
                <a:solidFill>
                  <a:srgbClr val="00B050"/>
                </a:solidFill>
                <a:sym typeface="Wingdings"/>
              </a:rPr>
              <a:t></a:t>
            </a:r>
            <a:r>
              <a:rPr lang="en-US" dirty="0">
                <a:solidFill>
                  <a:srgbClr val="00B050"/>
                </a:solidFill>
                <a:sym typeface="Wingdings"/>
              </a:rPr>
              <a:t> </a:t>
            </a:r>
            <a:r>
              <a:rPr lang="en-US" dirty="0"/>
              <a:t>Your State EMS Director</a:t>
            </a:r>
          </a:p>
        </p:txBody>
      </p:sp>
      <p:sp>
        <p:nvSpPr>
          <p:cNvPr id="4" name="Date Placeholder 3"/>
          <p:cNvSpPr>
            <a:spLocks noGrp="1"/>
          </p:cNvSpPr>
          <p:nvPr>
            <p:ph type="dt" sz="half" idx="10"/>
          </p:nvPr>
        </p:nvSpPr>
        <p:spPr/>
        <p:txBody>
          <a:bodyPr/>
          <a:lstStyle/>
          <a:p>
            <a:fld id="{2A6A02C2-060B-459B-B488-EE8D16110E33}" type="datetime1">
              <a:rPr lang="en-US" smtClean="0">
                <a:solidFill>
                  <a:prstClr val="black">
                    <a:tint val="75000"/>
                  </a:prstClr>
                </a:solidFill>
              </a:rPr>
              <a:pPr/>
              <a:t>9/25/2017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lvl="1"/>
            <a:fld id="{22C69E15-6C63-4513-A6B9-692812AFF5C0}" type="slidenum">
              <a:rPr lang="en-US" smtClean="0">
                <a:solidFill>
                  <a:prstClr val="black"/>
                </a:solidFill>
              </a:rPr>
              <a:pPr lvl="1"/>
              <a:t>89</a:t>
            </a:fld>
            <a:endParaRPr lang="en-US">
              <a:solidFill>
                <a:prstClr val="black"/>
              </a:solidFill>
            </a:endParaRPr>
          </a:p>
        </p:txBody>
      </p:sp>
    </p:spTree>
    <p:extLst>
      <p:ext uri="{BB962C8B-B14F-4D97-AF65-F5344CB8AC3E}">
        <p14:creationId xmlns:p14="http://schemas.microsoft.com/office/powerpoint/2010/main" val="291828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p:txBody>
          <a:bodyPr>
            <a:normAutofit/>
          </a:bodyPr>
          <a:lstStyle/>
          <a:p>
            <a:r>
              <a:rPr lang="en-US" sz="3600" b="1" dirty="0">
                <a:solidFill>
                  <a:schemeClr val="bg2">
                    <a:lumMod val="75000"/>
                  </a:schemeClr>
                </a:solidFill>
                <a:latin typeface="+mn-lt"/>
              </a:rPr>
              <a:t>CAAS and GVS ANSI Status</a:t>
            </a:r>
          </a:p>
        </p:txBody>
      </p:sp>
      <p:sp>
        <p:nvSpPr>
          <p:cNvPr id="15" name="Content Placeholder 14"/>
          <p:cNvSpPr>
            <a:spLocks noGrp="1"/>
          </p:cNvSpPr>
          <p:nvPr>
            <p:ph idx="1"/>
          </p:nvPr>
        </p:nvSpPr>
        <p:spPr>
          <a:xfrm>
            <a:off x="431800" y="1643954"/>
            <a:ext cx="8229600" cy="4837809"/>
          </a:xfrm>
        </p:spPr>
        <p:txBody>
          <a:bodyPr>
            <a:normAutofit/>
          </a:bodyPr>
          <a:lstStyle/>
          <a:p>
            <a:pPr lvl="1"/>
            <a:r>
              <a:rPr lang="en-US" altLang="en-US" sz="2000" dirty="0">
                <a:solidFill>
                  <a:schemeClr val="bg1"/>
                </a:solidFill>
              </a:rPr>
              <a:t>Currently an ANSI member</a:t>
            </a:r>
          </a:p>
          <a:p>
            <a:pPr lvl="1"/>
            <a:r>
              <a:rPr lang="en-US" altLang="en-US" sz="2000" dirty="0">
                <a:solidFill>
                  <a:schemeClr val="bg1"/>
                </a:solidFill>
              </a:rPr>
              <a:t>CAAS is ANSI accredited as a National Standards Developer</a:t>
            </a:r>
          </a:p>
          <a:p>
            <a:pPr lvl="1"/>
            <a:r>
              <a:rPr lang="en-US" altLang="en-US" sz="2000" dirty="0">
                <a:solidFill>
                  <a:schemeClr val="bg1"/>
                </a:solidFill>
              </a:rPr>
              <a:t>Both CAAS accreditation standards and GVS standard development processes currently follow ANSI guidelines and requirements</a:t>
            </a:r>
          </a:p>
          <a:p>
            <a:pPr lvl="1"/>
            <a:r>
              <a:rPr lang="en-US" altLang="en-US" sz="2000" dirty="0">
                <a:solidFill>
                  <a:schemeClr val="bg1"/>
                </a:solidFill>
              </a:rPr>
              <a:t>Both standards have been submitted to ANSI for American National Standards (ANS) designation</a:t>
            </a:r>
          </a:p>
          <a:p>
            <a:pPr marL="914400" lvl="2" indent="0">
              <a:buNone/>
            </a:pPr>
            <a:endParaRPr lang="en-US" altLang="en-US" sz="1600" dirty="0">
              <a:solidFill>
                <a:schemeClr val="bg1"/>
              </a:solidFill>
            </a:endParaRPr>
          </a:p>
          <a:p>
            <a:pPr lvl="2">
              <a:buFontTx/>
              <a:buChar char="-"/>
            </a:pPr>
            <a:r>
              <a:rPr lang="en-US" altLang="en-US" sz="1600" dirty="0">
                <a:solidFill>
                  <a:schemeClr val="bg1"/>
                </a:solidFill>
              </a:rPr>
              <a:t>GVS v1.0 submitted, contested by NFPA, currently in mediation efforts</a:t>
            </a:r>
          </a:p>
          <a:p>
            <a:pPr lvl="2">
              <a:buFontTx/>
              <a:buChar char="-"/>
            </a:pPr>
            <a:r>
              <a:rPr lang="en-US" altLang="en-US" sz="1600" dirty="0">
                <a:solidFill>
                  <a:schemeClr val="bg1"/>
                </a:solidFill>
              </a:rPr>
              <a:t>CAAS v3.0 submitted, no comments received, progressing</a:t>
            </a:r>
          </a:p>
          <a:p>
            <a:pPr marL="914400" lvl="2" indent="0">
              <a:buNone/>
            </a:pPr>
            <a:endParaRPr lang="en-US" altLang="en-US" sz="1600" dirty="0">
              <a:solidFill>
                <a:schemeClr val="bg1"/>
              </a:solidFill>
            </a:endParaRPr>
          </a:p>
          <a:p>
            <a:r>
              <a:rPr lang="en-US" altLang="en-US" sz="2400" dirty="0">
                <a:solidFill>
                  <a:schemeClr val="bg1"/>
                </a:solidFill>
              </a:rPr>
              <a:t>Both standards are scheduled for review/revision in 2017 and 2018</a:t>
            </a:r>
          </a:p>
          <a:p>
            <a:endParaRPr lang="en-US" sz="2400" dirty="0">
              <a:solidFill>
                <a:schemeClr val="bg1"/>
              </a:solidFill>
            </a:endParaRPr>
          </a:p>
        </p:txBody>
      </p:sp>
    </p:spTree>
    <p:extLst>
      <p:ext uri="{BB962C8B-B14F-4D97-AF65-F5344CB8AC3E}">
        <p14:creationId xmlns:p14="http://schemas.microsoft.com/office/powerpoint/2010/main" val="477855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80375" cy="1143000"/>
          </a:xfrm>
        </p:spPr>
        <p:txBody>
          <a:bodyPr/>
          <a:lstStyle/>
          <a:p>
            <a:r>
              <a:rPr lang="en-US" dirty="0"/>
              <a:t>What Does My State Require?</a:t>
            </a:r>
          </a:p>
        </p:txBody>
      </p:sp>
      <p:sp>
        <p:nvSpPr>
          <p:cNvPr id="3" name="Content Placeholder 2"/>
          <p:cNvSpPr>
            <a:spLocks noGrp="1"/>
          </p:cNvSpPr>
          <p:nvPr>
            <p:ph idx="1"/>
          </p:nvPr>
        </p:nvSpPr>
        <p:spPr>
          <a:xfrm>
            <a:off x="685800" y="1600200"/>
            <a:ext cx="7772400" cy="4724400"/>
          </a:xfrm>
        </p:spPr>
        <p:txBody>
          <a:bodyPr>
            <a:normAutofit/>
          </a:bodyPr>
          <a:lstStyle/>
          <a:p>
            <a:r>
              <a:rPr lang="en-US" dirty="0"/>
              <a:t>Different in each state</a:t>
            </a:r>
          </a:p>
          <a:p>
            <a:endParaRPr lang="en-US" dirty="0"/>
          </a:p>
          <a:p>
            <a:r>
              <a:rPr lang="en-US" dirty="0"/>
              <a:t>Contact your state EMS Director </a:t>
            </a:r>
            <a:r>
              <a:rPr lang="en-US" sz="4400" b="1" u="sng" dirty="0">
                <a:solidFill>
                  <a:srgbClr val="FF0000"/>
                </a:solidFill>
              </a:rPr>
              <a:t>BEFORE</a:t>
            </a:r>
            <a:r>
              <a:rPr lang="en-US" dirty="0">
                <a:solidFill>
                  <a:srgbClr val="FF0000"/>
                </a:solidFill>
              </a:rPr>
              <a:t> </a:t>
            </a:r>
            <a:r>
              <a:rPr lang="en-US" dirty="0"/>
              <a:t>you remount, not after the ambulance is delivered</a:t>
            </a:r>
          </a:p>
          <a:p>
            <a:endParaRPr lang="en-US" dirty="0"/>
          </a:p>
          <a:p>
            <a:r>
              <a:rPr lang="en-US" dirty="0"/>
              <a:t>http://www.safeambulances.org/</a:t>
            </a:r>
          </a:p>
        </p:txBody>
      </p:sp>
      <p:sp>
        <p:nvSpPr>
          <p:cNvPr id="4" name="Date Placeholder 3"/>
          <p:cNvSpPr>
            <a:spLocks noGrp="1"/>
          </p:cNvSpPr>
          <p:nvPr>
            <p:ph type="dt" sz="half" idx="10"/>
          </p:nvPr>
        </p:nvSpPr>
        <p:spPr/>
        <p:txBody>
          <a:bodyPr/>
          <a:lstStyle/>
          <a:p>
            <a:fld id="{2A6A02C2-060B-459B-B488-EE8D16110E33}" type="datetime1">
              <a:rPr lang="en-US" smtClean="0">
                <a:solidFill>
                  <a:prstClr val="black">
                    <a:tint val="75000"/>
                  </a:prstClr>
                </a:solidFill>
              </a:rPr>
              <a:pPr/>
              <a:t>9/25/2017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lvl="1"/>
            <a:fld id="{22C69E15-6C63-4513-A6B9-692812AFF5C0}" type="slidenum">
              <a:rPr lang="en-US" smtClean="0">
                <a:solidFill>
                  <a:prstClr val="black"/>
                </a:solidFill>
              </a:rPr>
              <a:pPr lvl="1"/>
              <a:t>90</a:t>
            </a:fld>
            <a:endParaRPr lang="en-US">
              <a:solidFill>
                <a:prstClr val="black"/>
              </a:solidFill>
            </a:endParaRPr>
          </a:p>
        </p:txBody>
      </p:sp>
    </p:spTree>
    <p:extLst>
      <p:ext uri="{BB962C8B-B14F-4D97-AF65-F5344CB8AC3E}">
        <p14:creationId xmlns:p14="http://schemas.microsoft.com/office/powerpoint/2010/main" val="471590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VS-PPT-TEMPLATE-2B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Box 6"/>
          <p:cNvSpPr txBox="1"/>
          <p:nvPr/>
        </p:nvSpPr>
        <p:spPr>
          <a:xfrm>
            <a:off x="675735" y="1288354"/>
            <a:ext cx="184731" cy="369332"/>
          </a:xfrm>
          <a:prstGeom prst="rect">
            <a:avLst/>
          </a:prstGeom>
          <a:noFill/>
        </p:spPr>
        <p:txBody>
          <a:bodyPr wrap="none" rtlCol="0">
            <a:spAutoFit/>
          </a:bodyPr>
          <a:lstStyle/>
          <a:p>
            <a:endParaRPr lang="en-US" dirty="0">
              <a:solidFill>
                <a:prstClr val="white"/>
              </a:solidFill>
            </a:endParaRPr>
          </a:p>
        </p:txBody>
      </p:sp>
      <p:sp>
        <p:nvSpPr>
          <p:cNvPr id="13" name="Title 12"/>
          <p:cNvSpPr>
            <a:spLocks noGrp="1"/>
          </p:cNvSpPr>
          <p:nvPr>
            <p:ph type="title"/>
          </p:nvPr>
        </p:nvSpPr>
        <p:spPr>
          <a:xfrm>
            <a:off x="628650" y="365126"/>
            <a:ext cx="7886700" cy="1666874"/>
          </a:xfrm>
        </p:spPr>
        <p:txBody>
          <a:bodyPr>
            <a:normAutofit fontScale="90000"/>
          </a:bodyPr>
          <a:lstStyle/>
          <a:p>
            <a:br>
              <a:rPr lang="en-US" sz="3600" b="1" dirty="0">
                <a:solidFill>
                  <a:schemeClr val="bg2">
                    <a:lumMod val="75000"/>
                  </a:schemeClr>
                </a:solidFill>
                <a:latin typeface="+mn-lt"/>
              </a:rPr>
            </a:br>
            <a:r>
              <a:rPr lang="en-US" sz="3600" b="1" dirty="0">
                <a:solidFill>
                  <a:schemeClr val="bg2">
                    <a:lumMod val="75000"/>
                  </a:schemeClr>
                </a:solidFill>
                <a:latin typeface="+mn-lt"/>
              </a:rPr>
              <a:t> Virginia Remount Regulation</a:t>
            </a:r>
            <a:br>
              <a:rPr lang="en-US" sz="3600" b="1" dirty="0">
                <a:solidFill>
                  <a:schemeClr val="bg2">
                    <a:lumMod val="75000"/>
                  </a:schemeClr>
                </a:solidFill>
                <a:latin typeface="+mn-lt"/>
              </a:rPr>
            </a:br>
            <a:r>
              <a:rPr lang="en-US" sz="3600" b="1" dirty="0">
                <a:solidFill>
                  <a:schemeClr val="bg2">
                    <a:lumMod val="75000"/>
                  </a:schemeClr>
                </a:solidFill>
                <a:latin typeface="+mn-lt"/>
              </a:rPr>
              <a:t>NFPA Remount Standard</a:t>
            </a:r>
            <a:br>
              <a:rPr lang="en-US" sz="3600" b="1" dirty="0">
                <a:solidFill>
                  <a:schemeClr val="bg2">
                    <a:lumMod val="75000"/>
                  </a:schemeClr>
                </a:solidFill>
                <a:latin typeface="+mn-lt"/>
              </a:rPr>
            </a:br>
            <a:endParaRPr lang="en-US" sz="3600" b="1" dirty="0">
              <a:solidFill>
                <a:schemeClr val="bg2">
                  <a:lumMod val="75000"/>
                </a:schemeClr>
              </a:solidFill>
              <a:latin typeface="+mn-lt"/>
            </a:endParaRPr>
          </a:p>
        </p:txBody>
      </p:sp>
      <p:sp>
        <p:nvSpPr>
          <p:cNvPr id="15" name="Content Placeholder 14"/>
          <p:cNvSpPr>
            <a:spLocks noGrp="1"/>
          </p:cNvSpPr>
          <p:nvPr>
            <p:ph idx="1"/>
          </p:nvPr>
        </p:nvSpPr>
        <p:spPr>
          <a:xfrm>
            <a:off x="457200" y="1288354"/>
            <a:ext cx="8229600" cy="4837809"/>
          </a:xfrm>
        </p:spPr>
        <p:txBody>
          <a:bodyPr>
            <a:normAutofit/>
          </a:bodyPr>
          <a:lstStyle/>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endParaRPr lang="en-US" sz="2400" dirty="0">
              <a:solidFill>
                <a:schemeClr val="bg1"/>
              </a:solidFill>
            </a:endParaRPr>
          </a:p>
          <a:p>
            <a:pPr algn="ctr">
              <a:buNone/>
            </a:pPr>
            <a:r>
              <a:rPr lang="en-US" sz="2400" dirty="0">
                <a:solidFill>
                  <a:schemeClr val="bg1"/>
                </a:solidFill>
              </a:rPr>
              <a:t>Michael Berg</a:t>
            </a:r>
          </a:p>
          <a:p>
            <a:pPr algn="ctr">
              <a:buNone/>
            </a:pPr>
            <a:r>
              <a:rPr lang="en-US" sz="2400" dirty="0">
                <a:solidFill>
                  <a:schemeClr val="bg1"/>
                </a:solidFill>
              </a:rPr>
              <a:t>VA Office of EMS</a:t>
            </a:r>
          </a:p>
          <a:p>
            <a:pPr algn="ctr">
              <a:buNone/>
            </a:pPr>
            <a:r>
              <a:rPr lang="en-US" sz="2400" dirty="0">
                <a:solidFill>
                  <a:schemeClr val="bg1"/>
                </a:solidFill>
              </a:rPr>
              <a:t>NFPA Remount Committee</a:t>
            </a:r>
          </a:p>
        </p:txBody>
      </p:sp>
    </p:spTree>
    <p:extLst>
      <p:ext uri="{BB962C8B-B14F-4D97-AF65-F5344CB8AC3E}">
        <p14:creationId xmlns:p14="http://schemas.microsoft.com/office/powerpoint/2010/main" val="7393125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7772400" cy="1600200"/>
          </a:xfrm>
        </p:spPr>
        <p:txBody>
          <a:bodyPr>
            <a:normAutofit/>
          </a:bodyPr>
          <a:lstStyle/>
          <a:p>
            <a:r>
              <a:rPr lang="en-US" sz="4400" dirty="0"/>
              <a:t>Virginia Office of EMS</a:t>
            </a:r>
            <a:endParaRPr lang="en-US" sz="4400" u="sng" dirty="0"/>
          </a:p>
        </p:txBody>
      </p:sp>
      <p:sp>
        <p:nvSpPr>
          <p:cNvPr id="2" name="Title 1"/>
          <p:cNvSpPr>
            <a:spLocks noGrp="1"/>
          </p:cNvSpPr>
          <p:nvPr>
            <p:ph type="ctrTitle"/>
          </p:nvPr>
        </p:nvSpPr>
        <p:spPr/>
        <p:txBody>
          <a:bodyPr/>
          <a:lstStyle/>
          <a:p>
            <a:r>
              <a:rPr lang="en-US" dirty="0"/>
              <a:t>Remounted Ambulances	</a:t>
            </a:r>
          </a:p>
        </p:txBody>
      </p:sp>
    </p:spTree>
    <p:extLst>
      <p:ext uri="{BB962C8B-B14F-4D97-AF65-F5344CB8AC3E}">
        <p14:creationId xmlns:p14="http://schemas.microsoft.com/office/powerpoint/2010/main" val="7527485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4962"/>
            <a:ext cx="8991600" cy="655638"/>
          </a:xfrm>
        </p:spPr>
        <p:txBody>
          <a:bodyPr/>
          <a:lstStyle/>
          <a:p>
            <a:pPr algn="ctr"/>
            <a:r>
              <a:rPr lang="en-US" sz="2800" dirty="0"/>
              <a:t>Virginia Emergency Medical Services Regulations</a:t>
            </a:r>
          </a:p>
        </p:txBody>
      </p:sp>
      <p:sp>
        <p:nvSpPr>
          <p:cNvPr id="3" name="Content Placeholder 2"/>
          <p:cNvSpPr>
            <a:spLocks noGrp="1"/>
          </p:cNvSpPr>
          <p:nvPr>
            <p:ph idx="1"/>
          </p:nvPr>
        </p:nvSpPr>
        <p:spPr/>
        <p:txBody>
          <a:bodyPr/>
          <a:lstStyle/>
          <a:p>
            <a:pPr marL="0" indent="0">
              <a:buNone/>
            </a:pPr>
            <a:r>
              <a:rPr lang="en-US" sz="2800" i="1" dirty="0"/>
              <a:t>“12VAC5-31-810. Ground Ambulance Specifications.</a:t>
            </a:r>
          </a:p>
          <a:p>
            <a:pPr marL="0" indent="0">
              <a:buNone/>
            </a:pPr>
            <a:endParaRPr lang="en-US" sz="2800" i="1" dirty="0"/>
          </a:p>
          <a:p>
            <a:pPr marL="0" indent="0">
              <a:buNone/>
            </a:pPr>
            <a:r>
              <a:rPr lang="en-US" sz="2800" i="1" dirty="0"/>
              <a:t>B. A ground ambulance must be commercially constructed and certified to comply with the current federal specification for the Star of Life ambulance (U.S. General Services Administration KKK-A-1822 standards) as of the date of vehicle construction, with exceptions as specified in these regulations.” </a:t>
            </a:r>
          </a:p>
          <a:p>
            <a:pPr marL="0" indent="0">
              <a:buNone/>
            </a:pPr>
            <a:endParaRPr lang="en-US" sz="2800" dirty="0"/>
          </a:p>
          <a:p>
            <a:pPr marL="0" indent="0">
              <a:buNone/>
            </a:pPr>
            <a:r>
              <a:rPr lang="en-US" sz="2400" dirty="0"/>
              <a:t>http://law.lis.virginia.gov/admincode/title12/agency5/chapter31/section810/</a:t>
            </a:r>
          </a:p>
          <a:p>
            <a:pPr marL="0" indent="0">
              <a:buNone/>
            </a:pPr>
            <a:endParaRPr lang="en-US" sz="2400" dirty="0"/>
          </a:p>
          <a:p>
            <a:pPr marL="0" indent="0">
              <a:buNone/>
            </a:pPr>
            <a:endParaRPr lang="en-US" sz="1600" dirty="0"/>
          </a:p>
          <a:p>
            <a:pPr marL="0" indent="0">
              <a:buNone/>
            </a:pPr>
            <a:endParaRPr lang="en-US" sz="1400" dirty="0"/>
          </a:p>
        </p:txBody>
      </p:sp>
    </p:spTree>
    <p:extLst>
      <p:ext uri="{BB962C8B-B14F-4D97-AF65-F5344CB8AC3E}">
        <p14:creationId xmlns:p14="http://schemas.microsoft.com/office/powerpoint/2010/main" val="133264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4962"/>
            <a:ext cx="8991600" cy="655638"/>
          </a:xfrm>
        </p:spPr>
        <p:txBody>
          <a:bodyPr/>
          <a:lstStyle/>
          <a:p>
            <a:pPr algn="ctr"/>
            <a:r>
              <a:rPr lang="en-US" dirty="0"/>
              <a:t>Paraphrase Opinion from AG</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Although there appears to be a difference between newly constructed ambulances and remounts, the regulations don’t make any such distinction.  The regulation requires all ground ambulances to comply with the current federal specifications for the SOL ambulance. </a:t>
            </a:r>
          </a:p>
          <a:p>
            <a:pPr marL="0" indent="0">
              <a:buNone/>
            </a:pPr>
            <a:r>
              <a:rPr lang="en-US" dirty="0"/>
              <a:t>(June 20, 2016).</a:t>
            </a:r>
          </a:p>
        </p:txBody>
      </p:sp>
    </p:spTree>
    <p:extLst>
      <p:ext uri="{BB962C8B-B14F-4D97-AF65-F5344CB8AC3E}">
        <p14:creationId xmlns:p14="http://schemas.microsoft.com/office/powerpoint/2010/main" val="8831715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Michael D. Berg, BS,  NRP</a:t>
            </a:r>
          </a:p>
          <a:p>
            <a:pPr marL="0" indent="0" algn="ctr">
              <a:buNone/>
            </a:pPr>
            <a:r>
              <a:rPr lang="en-US" dirty="0"/>
              <a:t>Manager, Regulation and Compliance</a:t>
            </a:r>
          </a:p>
          <a:p>
            <a:pPr marL="0" indent="0" algn="ctr">
              <a:buNone/>
            </a:pPr>
            <a:r>
              <a:rPr lang="en-US" dirty="0"/>
              <a:t>Virginia Department of Health</a:t>
            </a:r>
          </a:p>
          <a:p>
            <a:pPr marL="0" indent="0" algn="ctr">
              <a:buNone/>
            </a:pPr>
            <a:r>
              <a:rPr lang="en-US" dirty="0"/>
              <a:t>Office of Emergency Medical Services</a:t>
            </a:r>
          </a:p>
          <a:p>
            <a:pPr marL="0" indent="0" algn="ctr">
              <a:buNone/>
            </a:pPr>
            <a:r>
              <a:rPr lang="en-US" dirty="0"/>
              <a:t>michael.berg@vdh.virginia.gov</a:t>
            </a:r>
          </a:p>
          <a:p>
            <a:pPr marL="0" indent="0" algn="ctr">
              <a:buNone/>
            </a:pPr>
            <a:r>
              <a:rPr lang="en-US" dirty="0"/>
              <a:t>(804)888-9131</a:t>
            </a:r>
          </a:p>
        </p:txBody>
      </p:sp>
    </p:spTree>
    <p:extLst>
      <p:ext uri="{BB962C8B-B14F-4D97-AF65-F5344CB8AC3E}">
        <p14:creationId xmlns:p14="http://schemas.microsoft.com/office/powerpoint/2010/main" val="15785139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NFPA’s Ambulance Committee </a:t>
            </a:r>
          </a:p>
        </p:txBody>
      </p:sp>
      <p:sp>
        <p:nvSpPr>
          <p:cNvPr id="3" name="Content Placeholder 2"/>
          <p:cNvSpPr>
            <a:spLocks noGrp="1"/>
          </p:cNvSpPr>
          <p:nvPr>
            <p:ph idx="1"/>
          </p:nvPr>
        </p:nvSpPr>
        <p:spPr/>
        <p:txBody>
          <a:bodyPr/>
          <a:lstStyle/>
          <a:p>
            <a:r>
              <a:rPr lang="en-US" dirty="0"/>
              <a:t>The committee has begun to consider the best way to address the subject of ambulance remounts.</a:t>
            </a:r>
          </a:p>
          <a:p>
            <a:r>
              <a:rPr lang="en-US" dirty="0"/>
              <a:t>The committee is looking at two different options:</a:t>
            </a:r>
          </a:p>
          <a:p>
            <a:pPr lvl="1"/>
            <a:r>
              <a:rPr lang="en-US" dirty="0"/>
              <a:t>Include the material as part of the next edition of NFPA 1917</a:t>
            </a:r>
          </a:p>
          <a:p>
            <a:pPr lvl="1"/>
            <a:r>
              <a:rPr lang="en-US" dirty="0"/>
              <a:t>Not include it as part of the next edition but develop a new standard on it</a:t>
            </a:r>
          </a:p>
          <a:p>
            <a:r>
              <a:rPr lang="en-US" dirty="0"/>
              <a:t>The committee made proposed changes to NFPA 1917 during its current revision cycle so they could address this at the second draft stage</a:t>
            </a:r>
          </a:p>
          <a:p>
            <a:endParaRPr lang="en-US" dirty="0"/>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296" y="4822577"/>
            <a:ext cx="5129213" cy="79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8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NFPA’s Ambulance Committee </a:t>
            </a:r>
          </a:p>
        </p:txBody>
      </p:sp>
      <p:sp>
        <p:nvSpPr>
          <p:cNvPr id="3" name="Content Placeholder 2"/>
          <p:cNvSpPr>
            <a:spLocks noGrp="1"/>
          </p:cNvSpPr>
          <p:nvPr>
            <p:ph idx="1"/>
          </p:nvPr>
        </p:nvSpPr>
        <p:spPr/>
        <p:txBody>
          <a:bodyPr/>
          <a:lstStyle/>
          <a:p>
            <a:r>
              <a:rPr lang="en-US" dirty="0"/>
              <a:t>The committee also established a task group to study the best way to address this subject and report that back to the committee.</a:t>
            </a:r>
          </a:p>
          <a:p>
            <a:r>
              <a:rPr lang="en-US" dirty="0"/>
              <a:t>The task group, chaired by Michael Berg, reported back to the committee that there should be a new, separate, standalone document developed to address ambulance remounts. </a:t>
            </a:r>
          </a:p>
          <a:p>
            <a:r>
              <a:rPr lang="en-US" dirty="0"/>
              <a:t>The full committee is meeting in August, and anyone can attend, to further work on the task groups recommendation on remounts.</a:t>
            </a:r>
          </a:p>
          <a:p>
            <a:r>
              <a:rPr lang="en-US" dirty="0"/>
              <a:t>Further information can be found at </a:t>
            </a:r>
            <a:r>
              <a:rPr lang="en-US" dirty="0">
                <a:hlinkClick r:id="rId2"/>
              </a:rPr>
              <a:t>www.nfpa.org/1917</a:t>
            </a:r>
            <a:endParaRPr lang="en-US" dirty="0"/>
          </a:p>
          <a:p>
            <a:endParaRPr lang="en-US" dirty="0"/>
          </a:p>
          <a:p>
            <a:endParaRPr lang="en-US" dirty="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33" y="4938814"/>
            <a:ext cx="5129213" cy="79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1151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NFPA’s Ambulance Committee </a:t>
            </a:r>
          </a:p>
        </p:txBody>
      </p:sp>
      <p:sp>
        <p:nvSpPr>
          <p:cNvPr id="3" name="Content Placeholder 2"/>
          <p:cNvSpPr>
            <a:spLocks noGrp="1"/>
          </p:cNvSpPr>
          <p:nvPr>
            <p:ph idx="1"/>
          </p:nvPr>
        </p:nvSpPr>
        <p:spPr/>
        <p:txBody>
          <a:bodyPr/>
          <a:lstStyle/>
          <a:p>
            <a:r>
              <a:rPr lang="en-US" dirty="0"/>
              <a:t>Contact information:</a:t>
            </a:r>
          </a:p>
          <a:p>
            <a:pPr lvl="1"/>
            <a:r>
              <a:rPr lang="en-US" dirty="0"/>
              <a:t>Dave </a:t>
            </a:r>
            <a:r>
              <a:rPr lang="en-US" dirty="0" err="1"/>
              <a:t>Fischler</a:t>
            </a:r>
            <a:r>
              <a:rPr lang="en-US" dirty="0"/>
              <a:t>, NFPA Ambulance committee chair, </a:t>
            </a:r>
            <a:r>
              <a:rPr lang="en-US" dirty="0">
                <a:hlinkClick r:id="rId2"/>
              </a:rPr>
              <a:t>dfischler30@aol.com</a:t>
            </a:r>
            <a:endParaRPr lang="en-US" dirty="0"/>
          </a:p>
          <a:p>
            <a:pPr lvl="1"/>
            <a:r>
              <a:rPr lang="en-US" dirty="0"/>
              <a:t>Michael Berg, Ambulance Remount  TG chair </a:t>
            </a:r>
            <a:r>
              <a:rPr lang="en-US" dirty="0">
                <a:hlinkClick r:id="rId3"/>
              </a:rPr>
              <a:t>michael.berg@vdh.virginia.gov</a:t>
            </a:r>
            <a:endParaRPr lang="en-US" dirty="0"/>
          </a:p>
          <a:p>
            <a:pPr lvl="1"/>
            <a:r>
              <a:rPr lang="en-US" dirty="0"/>
              <a:t>Ken Holland, NFPA staff liaison, </a:t>
            </a:r>
            <a:r>
              <a:rPr lang="en-US" dirty="0">
                <a:hlinkClick r:id="rId4"/>
              </a:rPr>
              <a:t>kholland@nfpa.org</a:t>
            </a:r>
            <a:endParaRPr lang="en-US" dirty="0"/>
          </a:p>
          <a:p>
            <a:pPr marL="342900" lvl="1" indent="0">
              <a:buNone/>
            </a:pPr>
            <a:endParaRPr lang="en-US" dirty="0"/>
          </a:p>
          <a:p>
            <a:r>
              <a:rPr lang="en-US" dirty="0"/>
              <a:t>Visit </a:t>
            </a:r>
            <a:r>
              <a:rPr lang="en-US" dirty="0">
                <a:hlinkClick r:id="rId5"/>
              </a:rPr>
              <a:t>www.nfpa.org/1917</a:t>
            </a:r>
            <a:r>
              <a:rPr lang="en-US" dirty="0"/>
              <a:t> for more information on the work of the committee </a:t>
            </a:r>
            <a:r>
              <a:rPr lang="en-US"/>
              <a:t>responsible for NFPA 1917</a:t>
            </a:r>
            <a:endParaRPr lang="en-US" dirty="0"/>
          </a:p>
          <a:p>
            <a:pPr lvl="1"/>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9959" y="4996933"/>
            <a:ext cx="5129213" cy="79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9991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Tree>
    <p:extLst>
      <p:ext uri="{BB962C8B-B14F-4D97-AF65-F5344CB8AC3E}">
        <p14:creationId xmlns:p14="http://schemas.microsoft.com/office/powerpoint/2010/main" val="1244501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CT14">
      <a:dk1>
        <a:sysClr val="windowText" lastClr="000000"/>
      </a:dk1>
      <a:lt1>
        <a:sysClr val="window" lastClr="FFFFFF"/>
      </a:lt1>
      <a:dk2>
        <a:srgbClr val="F2B410"/>
      </a:dk2>
      <a:lt2>
        <a:srgbClr val="45474F"/>
      </a:lt2>
      <a:accent1>
        <a:srgbClr val="E28B00"/>
      </a:accent1>
      <a:accent2>
        <a:srgbClr val="B64512"/>
      </a:accent2>
      <a:accent3>
        <a:srgbClr val="8FBB00"/>
      </a:accent3>
      <a:accent4>
        <a:srgbClr val="004BA2"/>
      </a:accent4>
      <a:accent5>
        <a:srgbClr val="00CBE6"/>
      </a:accent5>
      <a:accent6>
        <a:srgbClr val="F7F600"/>
      </a:accent6>
      <a:hlink>
        <a:srgbClr val="3B3B3E"/>
      </a:hlink>
      <a:folHlink>
        <a:srgbClr val="1B19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VDH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956</TotalTime>
  <Words>5470</Words>
  <Application>Microsoft Office PowerPoint</Application>
  <PresentationFormat>On-screen Show (4:3)</PresentationFormat>
  <Paragraphs>757</Paragraphs>
  <Slides>121</Slides>
  <Notes>11</Notes>
  <HiddenSlides>0</HiddenSlides>
  <MMClips>2</MMClips>
  <ScaleCrop>false</ScaleCrop>
  <HeadingPairs>
    <vt:vector size="8" baseType="variant">
      <vt:variant>
        <vt:lpstr>Fonts Used</vt:lpstr>
      </vt:variant>
      <vt:variant>
        <vt:i4>15</vt:i4>
      </vt:variant>
      <vt:variant>
        <vt:lpstr>Theme</vt:lpstr>
      </vt:variant>
      <vt:variant>
        <vt:i4>9</vt:i4>
      </vt:variant>
      <vt:variant>
        <vt:lpstr>Embedded OLE Servers</vt:lpstr>
      </vt:variant>
      <vt:variant>
        <vt:i4>1</vt:i4>
      </vt:variant>
      <vt:variant>
        <vt:lpstr>Slide Titles</vt:lpstr>
      </vt:variant>
      <vt:variant>
        <vt:i4>121</vt:i4>
      </vt:variant>
    </vt:vector>
  </HeadingPairs>
  <TitlesOfParts>
    <vt:vector size="146" baseType="lpstr">
      <vt:lpstr>ＭＳ Ｐゴシック</vt:lpstr>
      <vt:lpstr>Arial</vt:lpstr>
      <vt:lpstr>Arial Black</vt:lpstr>
      <vt:lpstr>Arial Rounded MT Bold</vt:lpstr>
      <vt:lpstr>Book Antiqua</vt:lpstr>
      <vt:lpstr>Calibri</vt:lpstr>
      <vt:lpstr>Calibri Light</vt:lpstr>
      <vt:lpstr>Eras Bold ITC</vt:lpstr>
      <vt:lpstr>Franklin Gothic Heavy</vt:lpstr>
      <vt:lpstr>Franklin Gothic Medium</vt:lpstr>
      <vt:lpstr>HelveticaNeue-Light</vt:lpstr>
      <vt:lpstr>Rockwell</vt:lpstr>
      <vt:lpstr>Times New Roman</vt:lpstr>
      <vt:lpstr>Trebuchet MS</vt:lpstr>
      <vt:lpstr>Wingdings</vt:lpstr>
      <vt:lpstr>Office Theme</vt:lpstr>
      <vt:lpstr>Black</vt:lpstr>
      <vt:lpstr>1_Office Theme</vt:lpstr>
      <vt:lpstr>1_Custom Design</vt:lpstr>
      <vt:lpstr>Blank</vt:lpstr>
      <vt:lpstr>2_Office Theme</vt:lpstr>
      <vt:lpstr>VDH Master</vt:lpstr>
      <vt:lpstr>3_Office Theme</vt:lpstr>
      <vt:lpstr>1_Blank</vt:lpstr>
      <vt:lpstr>Acrobat Document</vt:lpstr>
      <vt:lpstr>PowerPoint Presentation</vt:lpstr>
      <vt:lpstr>CAAS and the ANSI Process</vt:lpstr>
      <vt:lpstr>CAAS -vs- GVS </vt:lpstr>
      <vt:lpstr>CAAS -vs- GVS </vt:lpstr>
      <vt:lpstr>CAAS -vs- GVS</vt:lpstr>
      <vt:lpstr>American National Standards Institute (ANSI)</vt:lpstr>
      <vt:lpstr>ANSI- Essential Requirements  and Due Process</vt:lpstr>
      <vt:lpstr>ANSI- Essential Requirements  and Due Process</vt:lpstr>
      <vt:lpstr>CAAS and GVS ANSI Status</vt:lpstr>
      <vt:lpstr>GVS Development and Status</vt:lpstr>
      <vt:lpstr>GVS Development</vt:lpstr>
      <vt:lpstr>GVS v1.0 Standard</vt:lpstr>
      <vt:lpstr>GVS v1.0 Standard</vt:lpstr>
      <vt:lpstr>What is Not Included in GVS v1.0</vt:lpstr>
      <vt:lpstr>What is Included in GVS v1.0</vt:lpstr>
      <vt:lpstr>What is Included in GVS v1.0</vt:lpstr>
      <vt:lpstr>Required Safety Features</vt:lpstr>
      <vt:lpstr>PowerPoint Presentation</vt:lpstr>
      <vt:lpstr>PowerPoint Presentation</vt:lpstr>
      <vt:lpstr>NASEMSO Perspective</vt:lpstr>
      <vt:lpstr>Remount Forum June 7, 2017</vt:lpstr>
      <vt:lpstr>Position Statement</vt:lpstr>
      <vt:lpstr>Questions?</vt:lpstr>
      <vt:lpstr>Certification and Compliance- FMVSS</vt:lpstr>
      <vt:lpstr>NHTSA Requirements for Ambulance Body Remounters</vt:lpstr>
      <vt:lpstr>NHTSA</vt:lpstr>
      <vt:lpstr>Statutory Prohibition</vt:lpstr>
      <vt:lpstr>Certification, Statutory Requirement</vt:lpstr>
      <vt:lpstr>Is an Ambulance Body Remounter a Manufacturer?</vt:lpstr>
      <vt:lpstr>What kind of a manufacturer is an ambulance body remounter?</vt:lpstr>
      <vt:lpstr>Do Ambulance Body Remounters Have Certification and other Responsibilities under NHTSA’s Regulations?</vt:lpstr>
      <vt:lpstr>Must an ambulance body remounter affix a certification label to the completed vehicle?</vt:lpstr>
      <vt:lpstr>Certifications Requirements, Continued</vt:lpstr>
      <vt:lpstr>Certification Requirements, Continued</vt:lpstr>
      <vt:lpstr>Certification Label</vt:lpstr>
      <vt:lpstr>Certification </vt:lpstr>
      <vt:lpstr>Location of Label </vt:lpstr>
      <vt:lpstr>Certification</vt:lpstr>
      <vt:lpstr>Certification Requirements (Continued)</vt:lpstr>
      <vt:lpstr>Procedural Requirements </vt:lpstr>
      <vt:lpstr>Responsibility for Defects or Noncompliances</vt:lpstr>
      <vt:lpstr>NHTSA Office of Defects Investigations &amp;  Special Crash Investigations</vt:lpstr>
      <vt:lpstr>Internet Resources</vt:lpstr>
      <vt:lpstr>Contacts</vt:lpstr>
      <vt:lpstr>Multi-stage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Chassis Manufacturer Perspective</vt:lpstr>
      <vt:lpstr>PowerPoint Presentation</vt:lpstr>
      <vt:lpstr>Special Vehicle Engineering</vt:lpstr>
      <vt:lpstr>PowerPoint Presentation</vt:lpstr>
      <vt:lpstr>QVM Programs </vt:lpstr>
      <vt:lpstr>QVM Programs </vt:lpstr>
      <vt:lpstr>QVM  Program  Minimum Requirements </vt:lpstr>
      <vt:lpstr>QVM  Program  Minimum Requirements </vt:lpstr>
      <vt:lpstr>QVM  Program  Minimum Requirements </vt:lpstr>
      <vt:lpstr>QVM  Program  Minimum Requirements </vt:lpstr>
      <vt:lpstr>Transit Incomplete Vehicle Manual (IVM)</vt:lpstr>
      <vt:lpstr>FMVSS 105 Compliance</vt:lpstr>
      <vt:lpstr>FMVSS 105 Compliance</vt:lpstr>
      <vt:lpstr>QVM Programs </vt:lpstr>
      <vt:lpstr> Special Vehicle Engineering</vt:lpstr>
      <vt:lpstr>www.fleet.ford.com/truckbbas</vt:lpstr>
      <vt:lpstr>  www.fleet.ford.com/truckbbas</vt:lpstr>
      <vt:lpstr> QVM Programs</vt:lpstr>
      <vt:lpstr>PowerPoint Presentation</vt:lpstr>
      <vt:lpstr>Overview of New SAE Test Methods </vt:lpstr>
      <vt:lpstr> “Star of Life” Ambulance Certification</vt:lpstr>
      <vt:lpstr>Federal Specification for the Star-of-Life Ambulance</vt:lpstr>
      <vt:lpstr>K Sticker</vt:lpstr>
      <vt:lpstr>Where does the FMVSS say I have to have a “K” sticker?</vt:lpstr>
      <vt:lpstr>1.1.3 “STAR OF LIFE” CERTIFICATION. </vt:lpstr>
      <vt:lpstr>FIGURE 1 – Certification &amp; Payload Signage</vt:lpstr>
      <vt:lpstr>Where do I get a New “K” sticker?</vt:lpstr>
      <vt:lpstr>Who Regulates Ambulances in Your State?</vt:lpstr>
      <vt:lpstr>What Does My State Require?</vt:lpstr>
      <vt:lpstr>  Virginia Remount Regulation NFPA Remount Standard </vt:lpstr>
      <vt:lpstr>Remounted Ambulances </vt:lpstr>
      <vt:lpstr>Virginia Emergency Medical Services Regulations</vt:lpstr>
      <vt:lpstr>Paraphrase Opinion from AG</vt:lpstr>
      <vt:lpstr>Questions?</vt:lpstr>
      <vt:lpstr>NFPA’s Ambulance Committee </vt:lpstr>
      <vt:lpstr>NFPA’s Ambulance Committee </vt:lpstr>
      <vt:lpstr>NFPA’s Ambulance Committee </vt:lpstr>
      <vt:lpstr>PowerPoint Presentation</vt:lpstr>
      <vt:lpstr>CAAS GVS Remount Forum</vt:lpstr>
      <vt:lpstr>Fundamental Issues</vt:lpstr>
      <vt:lpstr>Fundamental Issues</vt:lpstr>
      <vt:lpstr>Fundamental Issues</vt:lpstr>
      <vt:lpstr>Fundamental Issues</vt:lpstr>
      <vt:lpstr>Remounter </vt:lpstr>
      <vt:lpstr>Process</vt:lpstr>
      <vt:lpstr>Process</vt:lpstr>
      <vt:lpstr>Product</vt:lpstr>
      <vt:lpstr>Product</vt:lpstr>
      <vt:lpstr>Product</vt:lpstr>
      <vt:lpstr>Product - Documentation</vt:lpstr>
      <vt:lpstr>Product - Documentation</vt:lpstr>
      <vt:lpstr>AMD Standards</vt:lpstr>
      <vt:lpstr>AMD Standards</vt:lpstr>
      <vt:lpstr>AMD Standards</vt:lpstr>
      <vt:lpstr>AMD Standards</vt:lpstr>
      <vt:lpstr>AMD Standards</vt:lpstr>
      <vt:lpstr>Modular Body Collisions</vt:lpstr>
      <vt:lpstr>Next Steps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McEntee</dc:creator>
  <cp:lastModifiedBy>Brett Wangman</cp:lastModifiedBy>
  <cp:revision>33</cp:revision>
  <dcterms:created xsi:type="dcterms:W3CDTF">2017-06-06T13:57:31Z</dcterms:created>
  <dcterms:modified xsi:type="dcterms:W3CDTF">2017-09-25T15:31:47Z</dcterms:modified>
</cp:coreProperties>
</file>